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308" r:id="rId6"/>
    <p:sldId id="309" r:id="rId7"/>
    <p:sldId id="301" r:id="rId8"/>
    <p:sldId id="285" r:id="rId9"/>
    <p:sldId id="280" r:id="rId10"/>
    <p:sldId id="399" r:id="rId11"/>
    <p:sldId id="401" r:id="rId12"/>
    <p:sldId id="302" r:id="rId13"/>
    <p:sldId id="400" r:id="rId14"/>
    <p:sldId id="402" r:id="rId15"/>
    <p:sldId id="403" r:id="rId16"/>
    <p:sldId id="405" r:id="rId17"/>
    <p:sldId id="404" r:id="rId18"/>
    <p:sldId id="304" r:id="rId19"/>
    <p:sldId id="281" r:id="rId20"/>
    <p:sldId id="398" r:id="rId21"/>
    <p:sldId id="282" r:id="rId22"/>
    <p:sldId id="397" r:id="rId23"/>
    <p:sldId id="292" r:id="rId24"/>
    <p:sldId id="286" r:id="rId25"/>
    <p:sldId id="310" r:id="rId26"/>
    <p:sldId id="303" r:id="rId27"/>
    <p:sldId id="296" r:id="rId28"/>
    <p:sldId id="407" r:id="rId29"/>
    <p:sldId id="283" r:id="rId30"/>
    <p:sldId id="287" r:id="rId31"/>
    <p:sldId id="289" r:id="rId32"/>
    <p:sldId id="409" r:id="rId33"/>
    <p:sldId id="410" r:id="rId34"/>
    <p:sldId id="290" r:id="rId35"/>
    <p:sldId id="284" r:id="rId36"/>
    <p:sldId id="408" r:id="rId37"/>
    <p:sldId id="311" r:id="rId38"/>
    <p:sldId id="300" r:id="rId39"/>
    <p:sldId id="411" r:id="rId40"/>
    <p:sldId id="299" r:id="rId41"/>
    <p:sldId id="298" r:id="rId42"/>
    <p:sldId id="412" r:id="rId43"/>
    <p:sldId id="413" r:id="rId44"/>
    <p:sldId id="297" r:id="rId45"/>
    <p:sldId id="312" r:id="rId46"/>
  </p:sldIdLst>
  <p:sldSz cx="12011025" cy="6859588"/>
  <p:notesSz cx="6858000" cy="9144000"/>
  <p:defaultTextStyle>
    <a:defPPr>
      <a:defRPr lang="pl-PL"/>
    </a:defPPr>
    <a:lvl1pPr marL="0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78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Wantuch Nadleśnictwo Bełchatów" initials="AWNB" lastIdx="3" clrIdx="0">
    <p:extLst>
      <p:ext uri="{19B8F6BF-5375-455C-9EA6-DF929625EA0E}">
        <p15:presenceInfo xmlns:p15="http://schemas.microsoft.com/office/powerpoint/2012/main" userId="S::anna.wantuch@ad.lasy.gov.pl::b82d4817-f0ab-43e5-92ac-38b893743fcb" providerId="AD"/>
      </p:ext>
    </p:extLst>
  </p:cmAuthor>
  <p:cmAuthor id="2" name="Wiesław Gołębiowski Nadleśnictwo Bełchatów" initials="WG" lastIdx="6" clrIdx="1">
    <p:extLst>
      <p:ext uri="{19B8F6BF-5375-455C-9EA6-DF929625EA0E}">
        <p15:presenceInfo xmlns:p15="http://schemas.microsoft.com/office/powerpoint/2012/main" userId="S::wieslaw.golebiowski@ad.lasy.gov.pl::59824e0a-4dba-4371-95a4-70e5ef8fcc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2" autoAdjust="0"/>
    <p:restoredTop sz="79800" autoAdjust="0"/>
  </p:normalViewPr>
  <p:slideViewPr>
    <p:cSldViewPr>
      <p:cViewPr varScale="1">
        <p:scale>
          <a:sx n="90" d="100"/>
          <a:sy n="90" d="100"/>
        </p:scale>
        <p:origin x="1110" y="84"/>
      </p:cViewPr>
      <p:guideLst>
        <p:guide orient="horz" pos="2161"/>
        <p:guide pos="3783"/>
      </p:guideLst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Formy własności w RDLP w Łodzi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251827323713493E-2"/>
          <c:y val="0.17142989501990488"/>
          <c:w val="0.90974816578890783"/>
          <c:h val="0.7083808424493388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Formy własności w RDLP w Łodzi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890071671053415"/>
          <c:w val="1"/>
          <c:h val="0.63198285612761906"/>
        </c:manualLayout>
      </c:layout>
      <c:pie3DChart>
        <c:varyColors val="1"/>
        <c:ser>
          <c:idx val="0"/>
          <c:order val="0"/>
          <c:explosion val="17"/>
          <c:dPt>
            <c:idx val="0"/>
            <c:bubble3D val="0"/>
            <c:spPr>
              <a:solidFill>
                <a:schemeClr val="accent3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90-4FE1-A89B-C24260D7FAFD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B90-4FE1-A89B-C24260D7FA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B90-4FE1-A89B-C24260D7FAFD}"/>
              </c:ext>
            </c:extLst>
          </c:dPt>
          <c:dPt>
            <c:idx val="3"/>
            <c:bubble3D val="0"/>
            <c:spPr>
              <a:solidFill>
                <a:schemeClr val="accent3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B90-4FE1-A89B-C24260D7FAFD}"/>
              </c:ext>
            </c:extLst>
          </c:dPt>
          <c:dPt>
            <c:idx val="4"/>
            <c:bubble3D val="0"/>
            <c:spPr>
              <a:solidFill>
                <a:schemeClr val="accent3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B90-4FE1-A89B-C24260D7FA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Arkusz1!$A$47:$A$51</c:f>
              <c:strCache>
                <c:ptCount val="5"/>
                <c:pt idx="0">
                  <c:v>Lasy Państwowe</c:v>
                </c:pt>
                <c:pt idx="1">
                  <c:v>Zasób Własn. Rolnej SP</c:v>
                </c:pt>
                <c:pt idx="2">
                  <c:v>Inne Skarbu Państwa</c:v>
                </c:pt>
                <c:pt idx="3">
                  <c:v>Własność gmin</c:v>
                </c:pt>
                <c:pt idx="4">
                  <c:v>Lasy prywatne</c:v>
                </c:pt>
              </c:strCache>
            </c:strRef>
          </c:cat>
          <c:val>
            <c:numRef>
              <c:f>Arkusz1!$B$47:$B$51</c:f>
              <c:numCache>
                <c:formatCode>0.0</c:formatCode>
                <c:ptCount val="5"/>
                <c:pt idx="0">
                  <c:v>64.099999999999994</c:v>
                </c:pt>
                <c:pt idx="1">
                  <c:v>0.1</c:v>
                </c:pt>
                <c:pt idx="2">
                  <c:v>1.3</c:v>
                </c:pt>
                <c:pt idx="3">
                  <c:v>0.8</c:v>
                </c:pt>
                <c:pt idx="4">
                  <c:v>33.700000000000003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90-4FE1-A89B-C24260D7F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Powierzchnia</a:t>
            </a:r>
            <a:r>
              <a:rPr lang="pl-PL" b="1" baseline="0"/>
              <a:t> kompleksów leśnych</a:t>
            </a:r>
          </a:p>
          <a:p>
            <a:pPr>
              <a:defRPr/>
            </a:pPr>
            <a:r>
              <a:rPr lang="pl-PL" sz="1050" b="0" baseline="0"/>
              <a:t>Stan na 01.01.2017 r.</a:t>
            </a:r>
            <a:endParaRPr lang="pl-PL" sz="105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11111111111108E-2"/>
          <c:y val="0.22004447360746568"/>
          <c:w val="0.81388888888888888"/>
          <c:h val="0.57479476523767858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0B-42DE-A79B-C27B09142B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0B-42DE-A79B-C27B09142B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0B-42DE-A79B-C27B09142B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Arkusz1!$A$3:$A$5</c:f>
              <c:strCache>
                <c:ptCount val="3"/>
                <c:pt idx="0">
                  <c:v>Do 5,00 ha</c:v>
                </c:pt>
                <c:pt idx="1">
                  <c:v>5,01-200,00 ha</c:v>
                </c:pt>
                <c:pt idx="2">
                  <c:v>&gt;200,01 ha</c:v>
                </c:pt>
              </c:strCache>
            </c:strRef>
          </c:cat>
          <c:val>
            <c:numRef>
              <c:f>Arkusz1!$C$3:$C$5</c:f>
              <c:numCache>
                <c:formatCode>General</c:formatCode>
                <c:ptCount val="3"/>
                <c:pt idx="0">
                  <c:v>86.1</c:v>
                </c:pt>
                <c:pt idx="1">
                  <c:v>12.8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0B-42DE-A79B-C27B09142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93630301512658"/>
          <c:y val="0.84420732542683941"/>
          <c:w val="0.46466431095406363"/>
          <c:h val="5.992051753630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125D-A02B-494F-866C-7913DAF02FA0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85800"/>
            <a:ext cx="6003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3135E-1A4D-4336-90A6-23F92D43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8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66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975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95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64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741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27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21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969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10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576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38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0334-9329-D525-3AF4-BF578F8F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A78759-D0D1-A93C-C400-4C7C908E8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3CE4351-0559-4108-9BFD-793EC24F1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33617D-BC78-ADE3-E94B-8A2A1ED0F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868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29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060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1C13A-3937-1D7F-B46B-9E6DEA6C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815D513-8F96-8B98-9FFA-4A17FFC72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30C1BA-63A4-E065-6173-017C95976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B1A704-016D-B2C2-D034-9D4A4B7C4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344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793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330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853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893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166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100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46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1DE85-4B1D-EB71-568A-5914E60C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014E36-FF4C-1047-0444-AF4F77B54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A8811E-079D-A086-7685-483E893AE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8DF05E-EC68-A86D-903F-CDAEA5EAD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03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274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903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994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310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6D5D-C66C-E7D2-21DB-AA44357FA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1A81CD-7D67-C08E-0348-D69657267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2D7800C-0631-A253-C1F7-36A75FBE8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E372A8-4C0E-BA2D-1E56-CFFBB2663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749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553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73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91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434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32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206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8557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6425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DFFB-92F5-B3D3-3FF2-AEFB33F8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EA711B-3CC0-0E9E-20BB-88B1AA015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52D05F-657E-AE99-43DC-A9794AF07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FACDC-B5D2-0EB4-28F4-042FBC897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4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57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67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035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91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92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0827" y="2130921"/>
            <a:ext cx="10209371" cy="147036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01654" y="3887100"/>
            <a:ext cx="8407718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6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70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69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07993" y="206425"/>
            <a:ext cx="2702481" cy="438886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0551" y="206425"/>
            <a:ext cx="7907258" cy="438886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6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741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01554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20279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77011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2330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25071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062288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89957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71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45437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95769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575839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98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269105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627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483295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78529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09400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2318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8788" y="4407922"/>
            <a:ext cx="1020937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48788" y="2907387"/>
            <a:ext cx="1020937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37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14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186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22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26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298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7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8720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546740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33999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289906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08290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122293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250926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3281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60881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8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0551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05606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87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51" y="274702"/>
            <a:ext cx="10809923" cy="114326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0551" y="1535470"/>
            <a:ext cx="5306955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0551" y="2175379"/>
            <a:ext cx="5306955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01438" y="1535470"/>
            <a:ext cx="530904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01438" y="2175379"/>
            <a:ext cx="5309040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13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83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74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56" y="273113"/>
            <a:ext cx="3951544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5977" y="273116"/>
            <a:ext cx="6714497" cy="585446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0556" y="1435437"/>
            <a:ext cx="3951544" cy="46921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20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4245" y="4801713"/>
            <a:ext cx="7206615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54245" y="612917"/>
            <a:ext cx="7206615" cy="4115753"/>
          </a:xfrm>
        </p:spPr>
        <p:txBody>
          <a:bodyPr/>
          <a:lstStyle>
            <a:lvl1pPr marL="0" indent="0">
              <a:buNone/>
              <a:defRPr sz="4200"/>
            </a:lvl1pPr>
            <a:lvl2pPr marL="603729" indent="0">
              <a:buNone/>
              <a:defRPr sz="3700"/>
            </a:lvl2pPr>
            <a:lvl3pPr marL="1207460" indent="0">
              <a:buNone/>
              <a:defRPr sz="3200"/>
            </a:lvl3pPr>
            <a:lvl4pPr marL="1811189" indent="0">
              <a:buNone/>
              <a:defRPr sz="2600"/>
            </a:lvl4pPr>
            <a:lvl5pPr marL="2414918" indent="0">
              <a:buNone/>
              <a:defRPr sz="2600"/>
            </a:lvl5pPr>
            <a:lvl6pPr marL="3018648" indent="0">
              <a:buNone/>
              <a:defRPr sz="2600"/>
            </a:lvl6pPr>
            <a:lvl7pPr marL="3622377" indent="0">
              <a:buNone/>
              <a:defRPr sz="2600"/>
            </a:lvl7pPr>
            <a:lvl8pPr marL="4226108" indent="0">
              <a:buNone/>
              <a:defRPr sz="2600"/>
            </a:lvl8pPr>
            <a:lvl9pPr marL="4829837" indent="0">
              <a:buNone/>
              <a:defRPr sz="26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54245" y="5368583"/>
            <a:ext cx="7206615" cy="8050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62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0551" y="274702"/>
            <a:ext cx="10809923" cy="1143265"/>
          </a:xfrm>
          <a:prstGeom prst="rect">
            <a:avLst/>
          </a:prstGeom>
        </p:spPr>
        <p:txBody>
          <a:bodyPr vert="horz" lIns="120747" tIns="60373" rIns="120747" bIns="60373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0551" y="1600573"/>
            <a:ext cx="10809923" cy="4527011"/>
          </a:xfrm>
          <a:prstGeom prst="rect">
            <a:avLst/>
          </a:prstGeom>
        </p:spPr>
        <p:txBody>
          <a:bodyPr vert="horz" lIns="120747" tIns="60373" rIns="120747" bIns="60373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055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95654-D518-47B8-8E26-BBB49DC1D216}" type="datetimeFigureOut">
              <a:rPr lang="pl-PL" smtClean="0"/>
              <a:t>25.04.2025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03767" y="6357824"/>
            <a:ext cx="3803491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0790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43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</p:sldLayoutIdLst>
  <p:txStyles>
    <p:titleStyle>
      <a:lvl1pPr algn="ctr" defTabSz="1207460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797" indent="-452797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1060" indent="-377331" algn="l" defTabSz="1207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324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053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784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20513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2424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797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170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729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460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189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91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64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377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610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9837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hyperlink" Target="https://belchatow.lodz.lasy.gov.pl/terminarz-rezerwacje" TargetMode="Externa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hyperlink" Target="bdl.lasy.gov.pl" TargetMode="External"/><Relationship Id="rId5" Type="http://schemas.openxmlformats.org/officeDocument/2006/relationships/hyperlink" Target="https://www.gov.pl/web/nadlesnictwo-belchatow/plan-urzadzenia-lasu" TargetMode="Externa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elchatow.lodz.lasy.gov.pl/nabywanie-grunto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belchatow@lodz.lasy.gov.p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www.belchatow.lodz.lasy.gov.pl/" TargetMode="External"/><Relationship Id="rId5" Type="http://schemas.openxmlformats.org/officeDocument/2006/relationships/image" Target="../media/image55.jpg"/><Relationship Id="rId4" Type="http://schemas.openxmlformats.org/officeDocument/2006/relationships/hyperlink" Target="https://www.facebook.com/profile.php?id=10009137676244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chart" Target="../charts/char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777933" y="3155426"/>
            <a:ext cx="29046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40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6CF9EA-4D55-C970-CEF8-B5E0806B6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648" y="340932"/>
            <a:ext cx="1570405" cy="9701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A86A76-6B60-CBCE-F0BD-4122A71C2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966" y="403057"/>
            <a:ext cx="3406521" cy="101020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7E6C45-05CD-9F1B-9EC5-B595A875BA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r="32113"/>
          <a:stretch/>
        </p:blipFill>
        <p:spPr>
          <a:xfrm>
            <a:off x="-25641" y="35306"/>
            <a:ext cx="4193752" cy="6772589"/>
          </a:xfrm>
          <a:prstGeom prst="rect">
            <a:avLst/>
          </a:prstGeom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CCB24AB6-8078-2EDA-92C1-CC520AF3A604}"/>
              </a:ext>
            </a:extLst>
          </p:cNvPr>
          <p:cNvSpPr/>
          <p:nvPr/>
        </p:nvSpPr>
        <p:spPr>
          <a:xfrm>
            <a:off x="327607" y="403057"/>
            <a:ext cx="4193752" cy="6053130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DAC72615-0A6F-92FE-3201-2FA47BF53CB8}"/>
              </a:ext>
            </a:extLst>
          </p:cNvPr>
          <p:cNvCxnSpPr>
            <a:cxnSpLocks/>
          </p:cNvCxnSpPr>
          <p:nvPr/>
        </p:nvCxnSpPr>
        <p:spPr>
          <a:xfrm>
            <a:off x="4924994" y="3997307"/>
            <a:ext cx="6620986" cy="0"/>
          </a:xfrm>
          <a:prstGeom prst="line">
            <a:avLst/>
          </a:prstGeom>
          <a:ln w="22225">
            <a:solidFill>
              <a:srgbClr val="CDB3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A4699A6-D03D-3B52-E9C7-B29BBF5F6AB9}"/>
              </a:ext>
            </a:extLst>
          </p:cNvPr>
          <p:cNvSpPr txBox="1"/>
          <p:nvPr/>
        </p:nvSpPr>
        <p:spPr>
          <a:xfrm>
            <a:off x="699691" y="686814"/>
            <a:ext cx="2184500" cy="242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57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576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94E58E-F463-6E77-B5F5-F5F2BE5544A5}"/>
              </a:ext>
            </a:extLst>
          </p:cNvPr>
          <p:cNvSpPr txBox="1"/>
          <p:nvPr/>
        </p:nvSpPr>
        <p:spPr>
          <a:xfrm>
            <a:off x="4965071" y="1990984"/>
            <a:ext cx="6620986" cy="1882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Bełchatów</a:t>
            </a:r>
          </a:p>
          <a:p>
            <a:b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Informacja o działalności w roku 2024</a:t>
            </a:r>
            <a:b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Plany na rok 2025</a:t>
            </a:r>
            <a:endParaRPr lang="pl-PL" sz="236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1FE8AAE-0738-4E7C-8332-0AAC60BD2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98" y="4437906"/>
            <a:ext cx="3138764" cy="20912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300448AA-232F-41ED-8CF1-A67F1A32462E}"/>
              </a:ext>
            </a:extLst>
          </p:cNvPr>
          <p:cNvSpPr/>
          <p:nvPr/>
        </p:nvSpPr>
        <p:spPr>
          <a:xfrm rot="5400000">
            <a:off x="7203229" y="3841205"/>
            <a:ext cx="2091203" cy="3138764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zabezpieczenie pożarowe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24992" y="1307115"/>
            <a:ext cx="100811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dirty="0"/>
              <a:t>Nadleśnictwo Bełchatów zostało zakwalifikowane do </a:t>
            </a:r>
            <a:r>
              <a:rPr lang="pl-PL" sz="1800" b="1" dirty="0"/>
              <a:t>najwyższej I kategorii zagrożenia pożarowego.</a:t>
            </a:r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r>
              <a:rPr lang="pl-PL" sz="1800" dirty="0"/>
              <a:t>System ochrony pożarowej Nadleśnictwa Bełchatów oparty jest </a:t>
            </a:r>
            <a:r>
              <a:rPr lang="pl-PL" sz="1800" b="1" dirty="0"/>
              <a:t>o dwie wieże </a:t>
            </a:r>
            <a:r>
              <a:rPr lang="pl-PL" sz="1800" dirty="0"/>
              <a:t>z kamerami przemysłowymi z możliwością obserwacji w Punkcie Alarmowo-Dyspozycyjnym zlokalizowanym przy biurze Nadleśnictwa. Jedna z wież zlokalizowana jest </a:t>
            </a:r>
            <a:r>
              <a:rPr lang="pl-PL" sz="1800" b="1" dirty="0"/>
              <a:t>na Górze Kamieńskiej </a:t>
            </a:r>
            <a:r>
              <a:rPr lang="pl-PL" sz="1800" dirty="0"/>
              <a:t>natomiast druga wieża zlokalizowana jest </a:t>
            </a:r>
            <a:r>
              <a:rPr lang="pl-PL" sz="1800" b="1" dirty="0"/>
              <a:t>przy budynku biurowym Nadleśnictwa</a:t>
            </a:r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r>
              <a:rPr lang="pl-PL" sz="1800" dirty="0"/>
              <a:t>Stopień zagrożenia pożarowego dla Nadleśnictwa Bełchatów ustalany jest o Meteorologiczny Punkt Pomiarowy zlokalizowany w Nadleśnictwie Spała (strefa 6C).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A9A1F6-05B8-467B-A752-C9F16DC1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12" y="3866593"/>
            <a:ext cx="470042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zabezpieczenie pożarowe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24992" y="1345283"/>
            <a:ext cx="98368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dirty="0"/>
              <a:t>W Nadleśnictwie funkcjonuje Meteorologiczny Punkt Pomiarowy, który pozwala doprecyzować stopień zagrożenia pożarowego.</a:t>
            </a:r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dirty="0"/>
              <a:t>W celu skutecznego zwalczania powstałych pożarów Nadleśnictwo prowadzi szereg działań w tym:</a:t>
            </a:r>
          </a:p>
          <a:p>
            <a:pPr algn="just">
              <a:buFontTx/>
              <a:buChar char="-"/>
            </a:pPr>
            <a:r>
              <a:rPr lang="pl-PL" sz="1800" dirty="0"/>
              <a:t>Uzgadnianie z KP PSP sposobów postepowania na wypadek pożaru,</a:t>
            </a:r>
          </a:p>
          <a:p>
            <a:pPr algn="just">
              <a:buFontTx/>
              <a:buChar char="-"/>
            </a:pPr>
            <a:r>
              <a:rPr lang="pl-PL" sz="1800" dirty="0"/>
              <a:t>Utrzymywanie sieci punktów czerpania wody,</a:t>
            </a:r>
          </a:p>
          <a:p>
            <a:pPr algn="just">
              <a:buFontTx/>
              <a:buChar char="-"/>
            </a:pPr>
            <a:r>
              <a:rPr lang="pl-PL" sz="1800" dirty="0"/>
              <a:t>Utrzymywanie i rozbudowa sieci drogowej, w tym dojazdów pożarowych,</a:t>
            </a:r>
          </a:p>
          <a:p>
            <a:pPr algn="just">
              <a:buFontTx/>
              <a:buChar char="-"/>
            </a:pPr>
            <a:r>
              <a:rPr lang="pl-PL" sz="1800" dirty="0"/>
              <a:t>Posiadanie przyczepy z modułem gaśniczym, baz sprzętu, utrzymanie łączności telefonicznej i radiowej.</a:t>
            </a:r>
          </a:p>
          <a:p>
            <a:pPr algn="just">
              <a:buFontTx/>
              <a:buChar char="-"/>
            </a:pPr>
            <a:r>
              <a:rPr lang="pl-PL" sz="1800" dirty="0"/>
              <a:t>W 2023 r. 5 pożarów, łączna pow. 3,66 ha</a:t>
            </a:r>
          </a:p>
          <a:p>
            <a:pPr algn="just">
              <a:buFontTx/>
              <a:buChar char="-"/>
            </a:pPr>
            <a:r>
              <a:rPr lang="pl-PL" sz="1800" dirty="0"/>
              <a:t>W 2024 r. 5 pożarów, łączna pow. 0,83 ha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D81C875-2379-4E1E-B618-ACE5CFE7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72" y="3717826"/>
            <a:ext cx="3889192" cy="29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7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52984" y="76549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docelowa sieć drogowa</a:t>
            </a:r>
            <a:endParaRPr lang="pl-PL" sz="3152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EBC1DAE-A278-4CBC-BBF4-DA460181F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4" t="13628" r="32014" b="4809"/>
          <a:stretch/>
        </p:blipFill>
        <p:spPr>
          <a:xfrm>
            <a:off x="4061296" y="2271566"/>
            <a:ext cx="4536504" cy="441712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1FD3ED3-5B9C-4B5B-8F0E-54DEF1112A90}"/>
              </a:ext>
            </a:extLst>
          </p:cNvPr>
          <p:cNvSpPr txBox="1"/>
          <p:nvPr/>
        </p:nvSpPr>
        <p:spPr>
          <a:xfrm>
            <a:off x="1254881" y="1269554"/>
            <a:ext cx="1034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/>
              <a:t>Inwestycje drogowe w Nadleśnictwie oparte są o docelową sieć drogową (DSD). Powstające drogi mają zapewnić dostęp do kompleksów leśnych i usprawnić prace związane z wywozem drewna, wykonywaniem zabiegów hodowlanych i ochronnych, zabezpieczeniem przeciwpożarowym oraz sprawowaniem pozostałych funkcji lasu.</a:t>
            </a:r>
          </a:p>
        </p:txBody>
      </p:sp>
    </p:spTree>
    <p:extLst>
      <p:ext uri="{BB962C8B-B14F-4D97-AF65-F5344CB8AC3E}">
        <p14:creationId xmlns:p14="http://schemas.microsoft.com/office/powerpoint/2010/main" val="82509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obiekty edukacyjne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97000" y="1477392"/>
            <a:ext cx="9836893" cy="2253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Obiekty edukacyjne: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Opowieści Bielika – ścieżka na Szkółce Leśnej Borowiny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</a:rPr>
              <a:t>Ścieżka ekologiczna w uroczysku Borowiny</a:t>
            </a: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Ścieżka edukacyjna w leśnictwie Bełchatów, przy SP w Dobiecinie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Ścieżka przyrodniczo – leśna w uroczysku „Święte Ługi”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3B529D-963E-4DBE-9EE4-9C0A8CC2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24" y="1520456"/>
            <a:ext cx="2737805" cy="205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8C52B2F-BA83-4B98-A364-6409BDEC8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29" y="3645818"/>
            <a:ext cx="2539978" cy="190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ED54A18-0A3A-4742-B374-095A0F3E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68" y="4429704"/>
            <a:ext cx="2539978" cy="190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73CB5DC-D1A8-4C83-B705-F09A2C970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68" y="3730829"/>
            <a:ext cx="2539978" cy="190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6EC60E4-346A-4192-8A9C-E33045DEF8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27" y="4429704"/>
            <a:ext cx="2520280" cy="188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28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obiekty edukacyjne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45092" y="1557586"/>
            <a:ext cx="9836893" cy="399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Obiekty edukacyjne: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Ścieżki rowerowe na zwałowisku zewnętrznym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Leśna ścieżka edukacyjna o tematyce łowieckiej- Góra Kamieńska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Ścieżka przyrodniczo- leśna w uroczysku Łuszczanowice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Zielony Punkt Kontrolny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Punkt edukacyjny przy Nadleśnictwie Bełchatów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Zajęcia zorganizowane przy punktach edukacyjnych Nadleśnictwa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można rezerwować na stronie Nadleśnictwa Bełchatów w zakładce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terminarz i rezerwacje.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30F01BD-4EA3-45D2-B82D-BBCDA844C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99" y="1038938"/>
            <a:ext cx="2324145" cy="32579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7268E10-22E6-4238-BCD1-46D10850B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28" y="4480954"/>
            <a:ext cx="2900686" cy="2154797"/>
          </a:xfrm>
          <a:prstGeom prst="rect">
            <a:avLst/>
          </a:prstGeom>
        </p:spPr>
      </p:pic>
      <p:pic>
        <p:nvPicPr>
          <p:cNvPr id="14" name="Obraz 13">
            <a:hlinkClick r:id="rId5"/>
            <a:extLst>
              <a:ext uri="{FF2B5EF4-FFF2-40B4-BE49-F238E27FC236}">
                <a16:creationId xmlns:a16="http://schemas.microsoft.com/office/drawing/2014/main" id="{6E8C8D6A-3345-45BA-AFE9-2E46F74A0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80" y="5143457"/>
            <a:ext cx="1641524" cy="14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5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9259EB3-DFE2-4A0B-B572-466F26845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4" t="31741" r="40647" b="23384"/>
          <a:stretch/>
        </p:blipFill>
        <p:spPr>
          <a:xfrm>
            <a:off x="6509568" y="1098518"/>
            <a:ext cx="5071793" cy="472598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90609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Przyroda na terenie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214709" y="1281471"/>
            <a:ext cx="9836893" cy="232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 Krajobrazowy Międzyrzecza Warty i Widawki (78,49 ha*)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 Chronionego Krajobrazu Doliny Widawki (12 156,63 ha*) 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 Natura 2000 „Święte Ługi” (151,25 ha 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Rezerwat Łuszczanowice (41,09 ha)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Zespół przyrodniczo-krajobrazowy Doliny Grabi</a:t>
            </a:r>
            <a:endParaRPr lang="pl-PL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Użytki ekologiczne (122 szt. - 273,32 ha)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Pomniki przyrody – 6 szt.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Strefa ochronna wokół gniazda bociana czarnego (</a:t>
            </a:r>
            <a:r>
              <a:rPr lang="pl-PL" sz="1600" dirty="0">
                <a:ea typeface="Times New Roman" panose="02020603050405020304" pitchFamily="18" charset="0"/>
              </a:rPr>
              <a:t>25,44 ha )</a:t>
            </a:r>
            <a:endParaRPr lang="pl-PL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BA15E0A-06D7-435E-B5E7-888C66AF19BF}"/>
              </a:ext>
            </a:extLst>
          </p:cNvPr>
          <p:cNvSpPr txBox="1"/>
          <p:nvPr/>
        </p:nvSpPr>
        <p:spPr>
          <a:xfrm>
            <a:off x="8242701" y="6324462"/>
            <a:ext cx="2784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*powierzchnia w zasięgu Nadleśnictwa Bełchatów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B228692-376D-45F7-9F00-2EEA44239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104" y="3897897"/>
            <a:ext cx="3888432" cy="218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98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131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Istotne aspekty działalności nadleśnictwa – grunty prywatne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999DC32-D7F9-4292-90FE-A5C49FFEBC0E}"/>
              </a:ext>
            </a:extLst>
          </p:cNvPr>
          <p:cNvSpPr txBox="1"/>
          <p:nvPr/>
        </p:nvSpPr>
        <p:spPr>
          <a:xfrm>
            <a:off x="1324992" y="1485578"/>
            <a:ext cx="9721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2400" dirty="0">
                <a:effectLst/>
              </a:rPr>
              <a:t>W ramach pełnionego nadzoru nad lasami niestanowiącymi własności Skarbu Państwa Nadleśnictwo Bełchatów przede wszystkim  cechuje drewno pozyskane  w lasach nie stanowiących własności Skarbu Państwa oraz wystawia właścicielowi lasu dokument stwierdzający legalność pozyskania drewna (tzw. świadectwo legalności pozyskania drewna).</a:t>
            </a:r>
            <a:endParaRPr lang="pl-PL" sz="2400" dirty="0"/>
          </a:p>
          <a:p>
            <a:pPr marL="0" indent="0">
              <a:buNone/>
            </a:pPr>
            <a:r>
              <a:rPr lang="pl-PL" sz="2400" dirty="0"/>
              <a:t>Na podstawie zawartych porozumień, Nadleśnictwo Bełchatów sprawuje nadzór nad gospodarką leśną na terenie trzech starostw:</a:t>
            </a:r>
          </a:p>
          <a:p>
            <a:pPr marL="171450" indent="-171450">
              <a:buFontTx/>
              <a:buChar char="-"/>
            </a:pPr>
            <a:r>
              <a:rPr lang="pl-PL" sz="2400" dirty="0"/>
              <a:t>Bełchatów- 13 119 ha </a:t>
            </a:r>
          </a:p>
          <a:p>
            <a:pPr marL="171450" indent="-171450">
              <a:buFontTx/>
              <a:buChar char="-"/>
            </a:pPr>
            <a:r>
              <a:rPr lang="pl-PL" sz="2400" dirty="0"/>
              <a:t>Radomsko- 963 ha</a:t>
            </a:r>
          </a:p>
          <a:p>
            <a:pPr marL="171450" indent="-171450">
              <a:buFontTx/>
              <a:buChar char="-"/>
            </a:pPr>
            <a:r>
              <a:rPr lang="pl-PL" sz="2400" dirty="0"/>
              <a:t>Piotrków Tryb.- 285,33 ha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5B9B81-1467-4525-86A7-C80F95DF7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20" y="4530653"/>
            <a:ext cx="2664296" cy="16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1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9FEF9C3-3825-405C-916A-314570F03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2"/>
          <a:stretch/>
        </p:blipFill>
        <p:spPr>
          <a:xfrm>
            <a:off x="1324992" y="1684986"/>
            <a:ext cx="10009112" cy="454633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131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Struktura organizacyjna nadleśnictwa 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0E2DF35-21BE-4A2E-9790-4F52284C3948}"/>
              </a:ext>
            </a:extLst>
          </p:cNvPr>
          <p:cNvSpPr txBox="1"/>
          <p:nvPr/>
        </p:nvSpPr>
        <p:spPr>
          <a:xfrm>
            <a:off x="1324992" y="1500320"/>
            <a:ext cx="986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Aktualnie w Nadleśnictwie Bełchatów zatrudnione są 52 osoby, w tym 41 jako pracownicy Służby Leśnej.</a:t>
            </a:r>
          </a:p>
        </p:txBody>
      </p:sp>
    </p:spTree>
    <p:extLst>
      <p:ext uri="{BB962C8B-B14F-4D97-AF65-F5344CB8AC3E}">
        <p14:creationId xmlns:p14="http://schemas.microsoft.com/office/powerpoint/2010/main" val="4256061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7688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urządzenia lasu – podstawa działalności nadleśnictwa</a:t>
            </a:r>
            <a:endParaRPr lang="pl-PL" sz="3152" dirty="0">
              <a:solidFill>
                <a:srgbClr val="005023"/>
              </a:solidFill>
            </a:endParaRPr>
          </a:p>
        </p:txBody>
      </p:sp>
      <p:sp>
        <p:nvSpPr>
          <p:cNvPr id="2" name="Lorem ipsum dolor sit amet, consectetur adipiscing elit,">
            <a:extLst>
              <a:ext uri="{FF2B5EF4-FFF2-40B4-BE49-F238E27FC236}">
                <a16:creationId xmlns:a16="http://schemas.microsoft.com/office/drawing/2014/main" id="{D174D833-3D2D-FD88-2E0C-8F0B20721C57}"/>
              </a:ext>
            </a:extLst>
          </p:cNvPr>
          <p:cNvSpPr txBox="1"/>
          <p:nvPr/>
        </p:nvSpPr>
        <p:spPr>
          <a:xfrm>
            <a:off x="1378107" y="1551848"/>
            <a:ext cx="9480769" cy="2165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600" dirty="0"/>
              <a:t>To kluczowy dokument określający zasady gospodarki leśnej i podstawa naszego działania. Opracowany </a:t>
            </a:r>
            <a:r>
              <a:rPr lang="pl-PL" sz="1600" b="1" dirty="0"/>
              <a:t>na 10 lat</a:t>
            </a:r>
            <a:r>
              <a:rPr lang="pl-PL" sz="1600" dirty="0"/>
              <a:t>. </a:t>
            </a:r>
            <a:r>
              <a:rPr lang="pl-PL" sz="1600" dirty="0">
                <a:cs typeface="Times New Roman" panose="02020603050405020304" pitchFamily="18" charset="0"/>
              </a:rPr>
              <a:t>Obejmuje całe nadleśnictwo, ale indywidualne planowanie dotyczy </a:t>
            </a:r>
            <a:r>
              <a:rPr lang="pl-PL" sz="1600" dirty="0" err="1">
                <a:cs typeface="Times New Roman" panose="02020603050405020304" pitchFamily="18" charset="0"/>
              </a:rPr>
              <a:t>wydzieleń</a:t>
            </a:r>
            <a:r>
              <a:rPr lang="pl-PL" sz="1600" dirty="0">
                <a:cs typeface="Times New Roman" panose="02020603050405020304" pitchFamily="18" charset="0"/>
              </a:rPr>
              <a:t>, czyli kilkuhektarowych, jednolitych fragmentów lasu. Takich </a:t>
            </a:r>
            <a:r>
              <a:rPr lang="pl-PL" sz="1600" dirty="0" err="1">
                <a:cs typeface="Times New Roman" panose="02020603050405020304" pitchFamily="18" charset="0"/>
              </a:rPr>
              <a:t>wydzieleń</a:t>
            </a:r>
            <a:r>
              <a:rPr lang="pl-PL" sz="1600" dirty="0">
                <a:cs typeface="Times New Roman" panose="02020603050405020304" pitchFamily="18" charset="0"/>
              </a:rPr>
              <a:t> jest w naszym nadleśnictwie kilka tysięcy.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600" dirty="0">
                <a:cs typeface="Times New Roman" panose="02020603050405020304" pitchFamily="18" charset="0"/>
              </a:rPr>
              <a:t>Plan wykonali specjaliści spoza Lasów Państwowych. Zatwierdził Minister Klimatu i Środowiska.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600" dirty="0"/>
              <a:t>Plan zawiera opis i ocenę stanu lasu oraz cele, zadania i metody prowadzenia gospodarki leśnej. Proces jego tworzenia i zatwierdzania jest precyzyjnie uregulowany i angażuje różne podmioty oraz społeczeństwo.</a:t>
            </a:r>
            <a:endParaRPr lang="pl-PL" sz="16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pl-PL" sz="16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C2F08F-8F09-03FD-FC7F-5A52DFE7380F}"/>
              </a:ext>
            </a:extLst>
          </p:cNvPr>
          <p:cNvSpPr txBox="1"/>
          <p:nvPr/>
        </p:nvSpPr>
        <p:spPr>
          <a:xfrm>
            <a:off x="1378107" y="3518639"/>
            <a:ext cx="958160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1600" b="1" dirty="0"/>
              <a:t>W jakim celu wykonujemy plan?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Zrównoważone zarządzanie lasami</a:t>
            </a:r>
            <a:r>
              <a:rPr lang="pl-PL" sz="1600" dirty="0"/>
              <a:t> – zapewnienie równowagi między ochroną przyrody a użytkowaniem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Ochrona ekosystemów leśnych</a:t>
            </a:r>
            <a:r>
              <a:rPr lang="pl-PL" sz="1600" dirty="0"/>
              <a:t> – uwzględnienie obszarów chronionych i działań na rzecz bioróżnorodności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Planowanie pozyskania drewna</a:t>
            </a:r>
            <a:r>
              <a:rPr lang="pl-PL" sz="1600" dirty="0"/>
              <a:t> – określenie, ile drewna można pozyskać, bez naruszania stabilności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Dostosowanie gospodarki leśnej do warunków środowiskowych</a:t>
            </a:r>
            <a:r>
              <a:rPr lang="pl-PL" sz="1600" dirty="0"/>
              <a:t> – uwzględnienie klimatu, gleby i zasobów wodnych</a:t>
            </a:r>
          </a:p>
        </p:txBody>
      </p:sp>
    </p:spTree>
    <p:extLst>
      <p:ext uri="{BB962C8B-B14F-4D97-AF65-F5344CB8AC3E}">
        <p14:creationId xmlns:p14="http://schemas.microsoft.com/office/powerpoint/2010/main" val="20806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97236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dostępny dla każdego</a:t>
            </a:r>
            <a:endParaRPr lang="pl-PL" sz="2364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49516B-E20C-406B-A622-5FA79F3A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0" t="12201" r="21651" b="8000"/>
          <a:stretch/>
        </p:blipFill>
        <p:spPr>
          <a:xfrm>
            <a:off x="7470920" y="970571"/>
            <a:ext cx="4540104" cy="5391374"/>
          </a:xfrm>
          <a:prstGeom prst="rect">
            <a:avLst/>
          </a:prstGeom>
        </p:spPr>
      </p:pic>
      <p:pic>
        <p:nvPicPr>
          <p:cNvPr id="3074" name="Picture 2" descr="Bank Danych o Lasach">
            <a:extLst>
              <a:ext uri="{FF2B5EF4-FFF2-40B4-BE49-F238E27FC236}">
                <a16:creationId xmlns:a16="http://schemas.microsoft.com/office/drawing/2014/main" id="{C2014850-7EEB-4E9E-968E-07D925FD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8" y="5143426"/>
            <a:ext cx="278693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B9822D4-EF7A-8AF8-AA65-DABFC6AE63A5}"/>
              </a:ext>
            </a:extLst>
          </p:cNvPr>
          <p:cNvSpPr txBox="1"/>
          <p:nvPr/>
        </p:nvSpPr>
        <p:spPr>
          <a:xfrm>
            <a:off x="1036960" y="1587908"/>
            <a:ext cx="6003890" cy="339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Działamy transparentnie</a:t>
            </a:r>
            <a:r>
              <a:rPr lang="pl-PL" sz="1600" dirty="0"/>
              <a:t>. Dlatego przy tworzeniu planu odbywają się konsultacje społeczne. Gotowy plan podlega strategicznej ocenie oddziaływania na środowisku i jest opiniowany przez RDOŚ, IOŚ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Każdy ma wgląd do planu</a:t>
            </a:r>
            <a:r>
              <a:rPr lang="pl-PL" sz="1600" dirty="0"/>
              <a:t>. Plan urządzenia lasu umieszczamy w internetowym BIP. </a:t>
            </a:r>
            <a:r>
              <a:rPr lang="pl-PL" sz="1600" dirty="0">
                <a:hlinkClick r:id="rId5"/>
              </a:rPr>
              <a:t>Do pobrania</a:t>
            </a:r>
            <a:r>
              <a:rPr lang="pl-PL" sz="1600" dirty="0"/>
              <a:t> udostępniamy opis nadleśnictwa (elaborat) i program ochrony przyrody.</a:t>
            </a:r>
            <a:endParaRPr lang="pl-PL" sz="1600" dirty="0">
              <a:highlight>
                <a:srgbClr val="FFFF00"/>
              </a:highlight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cs typeface="Times New Roman" panose="02020603050405020304" pitchFamily="18" charset="0"/>
              </a:rPr>
              <a:t>Sprawdź, co zaplanowaliśmy w znanym Ci fragmencie lasu</a:t>
            </a:r>
            <a:r>
              <a:rPr lang="pl-PL" sz="1600" dirty="0">
                <a:cs typeface="Times New Roman" panose="02020603050405020304" pitchFamily="18" charset="0"/>
              </a:rPr>
              <a:t>.</a:t>
            </a:r>
            <a:br>
              <a:rPr lang="pl-PL" sz="1600" dirty="0">
                <a:cs typeface="Times New Roman" panose="02020603050405020304" pitchFamily="18" charset="0"/>
              </a:rPr>
            </a:br>
            <a:r>
              <a:rPr lang="pl-PL" sz="1600" dirty="0">
                <a:cs typeface="Times New Roman" panose="02020603050405020304" pitchFamily="18" charset="0"/>
              </a:rPr>
              <a:t>Treść planu trafia także do Banku Danych o Lasach (</a:t>
            </a:r>
            <a:r>
              <a:rPr lang="pl-PL" sz="1600" dirty="0">
                <a:cs typeface="Times New Roman" panose="02020603050405020304" pitchFamily="18" charset="0"/>
                <a:hlinkClick r:id="rId6" action="ppaction://hlinkfile"/>
              </a:rPr>
              <a:t>bdl.lasy.gov.pl</a:t>
            </a:r>
            <a:r>
              <a:rPr lang="pl-PL" sz="1600" dirty="0">
                <a:cs typeface="Times New Roman" panose="02020603050405020304" pitchFamily="18" charset="0"/>
              </a:rPr>
              <a:t>). Tutaj każdy może zapoznać się z charakterystyką wybranego wydzielenia leśnego i sprawdzić, jakie prace będziemy prowadzić w tym fragmencie lasu</a:t>
            </a:r>
          </a:p>
        </p:txBody>
      </p:sp>
    </p:spTree>
    <p:extLst>
      <p:ext uri="{BB962C8B-B14F-4D97-AF65-F5344CB8AC3E}">
        <p14:creationId xmlns:p14="http://schemas.microsoft.com/office/powerpoint/2010/main" val="98179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0170D-A3A4-6BDD-DFAC-A3B8DB38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873A788-605D-A6EF-78D7-F54A1431777D}"/>
              </a:ext>
            </a:extLst>
          </p:cNvPr>
          <p:cNvSpPr txBox="1"/>
          <p:nvPr/>
        </p:nvSpPr>
        <p:spPr>
          <a:xfrm>
            <a:off x="1479012" y="1186669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Wstęp. Dlaczego przesyłamy Państwu ten raport?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BD07CAD-E612-F808-5CED-3E039D5D9EF1}"/>
              </a:ext>
            </a:extLst>
          </p:cNvPr>
          <p:cNvSpPr txBox="1"/>
          <p:nvPr/>
        </p:nvSpPr>
        <p:spPr>
          <a:xfrm>
            <a:off x="1479012" y="1827401"/>
            <a:ext cx="6988376" cy="3745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Państwowe to ogólnopolska organizacja, zarządzająca większością zasobów leśnych kraju.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naszej pieczy znajduje się przeszło 7,6 mln ha gruntów. To ¼ Polski. Nadleśnictwo Bełchatów to jedno z 429 nadleśnictw, które zarządzają lasami na poziomie lokalnym. Dba o przyrodę, udostępnia lasy dla rekreacji, ale jest też istotnym podmiotem gospodarczym. Dostarcza drewno, które służy nam wszystkim, zatrudnia i generuje miejsca pracy. Jest płatnikiem lokalnych podatków. Szczegółowe dane nt. działalności nadleśnictwa znajdą Państwo na kolejnych stronach.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roku po raz pierwszy nasza organizacja kieruje tego rodzaju raporty do samorządów gminnych w całej Polsce. Samorządy to nasz naturalny i bliski partner. To Państwo posiadają mandat uzyskany w demokratycznych wyborach, uprawniający do reprezentowania strony społecznej.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 traktujemy jako narzędzie w dialogu, który leśnicy chcą prowadzić ze stroną społeczną. Uważamy za oczywiste, że powinni Państwo dowiadywać się o naszej działalności. O jej efektach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minionym roku i o naszych zamierzeniach na rok bieżący. Niech to będzie podstawa do dyskusji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temat sposobów zarządzania lasami, ich wpływu na gospodarkę, klimat i stosunki wodne.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oczekiwaniach społecznych. Stoimy na stanowisku, że debata i konsultacje w środowisku lokalnym mają szczególną wartość. Bo odbywają się w poczuciu odpowiedzialności i realnej oceny skutków podejmowanych decyzji.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150312-0811-54BC-0681-DF8BAF00FF6D}"/>
              </a:ext>
            </a:extLst>
          </p:cNvPr>
          <p:cNvSpPr txBox="1"/>
          <p:nvPr/>
        </p:nvSpPr>
        <p:spPr>
          <a:xfrm>
            <a:off x="8903755" y="4916185"/>
            <a:ext cx="2742980" cy="941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39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Jarosław Zając</a:t>
            </a:r>
          </a:p>
          <a:p>
            <a:pPr algn="r"/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Nadleśniczy</a:t>
            </a:r>
            <a:b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Nadleśnictwa Bełchatów</a:t>
            </a:r>
            <a:endParaRPr lang="pl-PL" sz="1839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D2BD44-3374-4B1E-8B89-18708C408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97" y="1937828"/>
            <a:ext cx="2018520" cy="281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846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EC4F2983-3625-42A6-9176-61731E7E098B}"/>
              </a:ext>
            </a:extLst>
          </p:cNvPr>
          <p:cNvSpPr txBox="1"/>
          <p:nvPr/>
        </p:nvSpPr>
        <p:spPr>
          <a:xfrm>
            <a:off x="1214709" y="79704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Jak powstaje plan? Lokalny zespół współpracy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25404D1-702A-6EC7-6B0E-96F2D6150E75}"/>
              </a:ext>
            </a:extLst>
          </p:cNvPr>
          <p:cNvSpPr txBox="1"/>
          <p:nvPr/>
        </p:nvSpPr>
        <p:spPr>
          <a:xfrm>
            <a:off x="1249839" y="1197546"/>
            <a:ext cx="10081120" cy="5151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Nadleśnictwo Bełchatów jest w trakcie opracowywania PUL na lata 2027-2036.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opracowania PUL przez Dyrektora RDLP w Łodzi został powołany Zespół Lokalnej Współpracy, który jest organem opiniodawczym do Projektu Planu. Zespół został stworzony na podstawie dobrowolnych zgłoszeń i składa się z przedstawicieli jednostek samorządowych, firm, stowarzyszeń działających na terenie zarządzanym przez Nadleśnictwo Bełchatów.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Wykonawcą planu na lata 2027-2036 dla Nadleśnictwa Bełchatów jest firma KRAMEKO sp. z o.o. z siedzibą w Krakowie.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Sporządzanie planu zakłada: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przygotowawcze – analiza stanu obecnego 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terenowe – taksacja drzewostanów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kameralne – obliczanie zasobności i etatów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Opiniowanie Projektu Planu oraz jego zatwierdzenie przez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Ministra Klimatu i Środowiska.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3A79A4-7929-4881-99A7-B7AB4EE7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18" y="3327172"/>
            <a:ext cx="4029303" cy="302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358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Rozmiar zadań zapisanych w planie urządzenia lasu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214709" y="1386675"/>
            <a:ext cx="10518381" cy="85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364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Aktualny Plan Urządzenia Lasu w Nadleśnictwie Bełchatów obowiązuje od roku 2017 i został opracowany na 10 lat - na lata  2017 - 2026</a:t>
            </a: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D60AFCC-3375-4FB3-B703-EB535FE82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71436"/>
              </p:ext>
            </p:extLst>
          </p:nvPr>
        </p:nvGraphicFramePr>
        <p:xfrm>
          <a:off x="1661703" y="2565698"/>
          <a:ext cx="9312361" cy="302433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6361174">
                  <a:extLst>
                    <a:ext uri="{9D8B030D-6E8A-4147-A177-3AD203B41FA5}">
                      <a16:colId xmlns:a16="http://schemas.microsoft.com/office/drawing/2014/main" val="499010451"/>
                    </a:ext>
                  </a:extLst>
                </a:gridCol>
                <a:gridCol w="2951187">
                  <a:extLst>
                    <a:ext uri="{9D8B030D-6E8A-4147-A177-3AD203B41FA5}">
                      <a16:colId xmlns:a16="http://schemas.microsoft.com/office/drawing/2014/main" val="2259294280"/>
                    </a:ext>
                  </a:extLst>
                </a:gridCol>
              </a:tblGrid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etat miąższościowy użytków rębnych (m3)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483 759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4827197"/>
                  </a:ext>
                </a:extLst>
              </a:tr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etat powierzchniowy cięć w użytkowaniu przedrębnym (ha)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10 605,36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4227406"/>
                  </a:ext>
                </a:extLst>
              </a:tr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>
                          <a:effectLst/>
                        </a:rPr>
                        <a:t>szacunkowe pozyskanie w użytkowaniu przedrębnym (m3)</a:t>
                      </a:r>
                      <a:endParaRPr lang="pl-PL" sz="20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434 780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626284"/>
                  </a:ext>
                </a:extLst>
              </a:tr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projektowana powierzchnia zalesień i odnowień (ha)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1 782,72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848470"/>
                  </a:ext>
                </a:extLst>
              </a:tr>
              <a:tr h="47511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>
                          <a:effectLst/>
                        </a:rPr>
                        <a:t>projektowana powierzchni pielęgnowania lasu (ha)*</a:t>
                      </a:r>
                      <a:endParaRPr lang="pl-PL" sz="20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2000" u="none" strike="noStrike" dirty="0">
                          <a:effectLst/>
                        </a:rPr>
                        <a:t>2065,29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183583"/>
                  </a:ext>
                </a:extLst>
              </a:tr>
              <a:tr h="348420"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u="none" strike="noStrike" dirty="0">
                          <a:effectLst/>
                        </a:rPr>
                        <a:t>* - powierzchnia sumaryczna, może obejmować zabiegi wielokrotne, np. PIEL i CW na jednej powierzchni.</a:t>
                      </a:r>
                      <a:endParaRPr lang="pl-PL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75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9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EDD9-26C1-5820-3A9C-0ED8D933F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6EC1F42-33D2-0C33-57E3-5687E18D4D2C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</a:t>
            </a:r>
            <a:endParaRPr lang="pl-PL" sz="5254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się działo w nadleśnictwie –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podsumowanie roku 2024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60127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2498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9B603AB-B468-4C05-BBC4-717C08893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0000"/>
              </p:ext>
            </p:extLst>
          </p:nvPr>
        </p:nvGraphicFramePr>
        <p:xfrm>
          <a:off x="1375823" y="1591268"/>
          <a:ext cx="9166193" cy="129614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397441">
                  <a:extLst>
                    <a:ext uri="{9D8B030D-6E8A-4147-A177-3AD203B41FA5}">
                      <a16:colId xmlns:a16="http://schemas.microsoft.com/office/drawing/2014/main" val="3323300315"/>
                    </a:ext>
                  </a:extLst>
                </a:gridCol>
                <a:gridCol w="1752568">
                  <a:extLst>
                    <a:ext uri="{9D8B030D-6E8A-4147-A177-3AD203B41FA5}">
                      <a16:colId xmlns:a16="http://schemas.microsoft.com/office/drawing/2014/main" val="609038818"/>
                    </a:ext>
                  </a:extLst>
                </a:gridCol>
                <a:gridCol w="1786192">
                  <a:extLst>
                    <a:ext uri="{9D8B030D-6E8A-4147-A177-3AD203B41FA5}">
                      <a16:colId xmlns:a16="http://schemas.microsoft.com/office/drawing/2014/main" val="1389142091"/>
                    </a:ext>
                  </a:extLst>
                </a:gridCol>
                <a:gridCol w="1611868">
                  <a:extLst>
                    <a:ext uri="{9D8B030D-6E8A-4147-A177-3AD203B41FA5}">
                      <a16:colId xmlns:a16="http://schemas.microsoft.com/office/drawing/2014/main" val="4208030544"/>
                    </a:ext>
                  </a:extLst>
                </a:gridCol>
                <a:gridCol w="1618124">
                  <a:extLst>
                    <a:ext uri="{9D8B030D-6E8A-4147-A177-3AD203B41FA5}">
                      <a16:colId xmlns:a16="http://schemas.microsoft.com/office/drawing/2014/main" val="3774366094"/>
                    </a:ext>
                  </a:extLst>
                </a:gridCol>
              </a:tblGrid>
              <a:tr h="56381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Pozyskanie drewna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Rębne [m3]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Przedrębne [m3]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Przygodne [m3]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672586"/>
                  </a:ext>
                </a:extLst>
              </a:tr>
              <a:tr h="32586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dla Nadleśnictwa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28 011,80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62 692,79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1 818,76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92 523,35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extLst>
                  <a:ext uri="{0D108BD9-81ED-4DB2-BD59-A6C34878D82A}">
                    <a16:rowId xmlns:a16="http://schemas.microsoft.com/office/drawing/2014/main" val="2847826451"/>
                  </a:ext>
                </a:extLst>
              </a:tr>
              <a:tr h="40646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w Gminie Kleszczów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4 892,59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5 101,36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163,57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10 157,52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2874561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0A2FA0F-202A-4E47-8C83-5CDA8369D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158653"/>
              </p:ext>
            </p:extLst>
          </p:nvPr>
        </p:nvGraphicFramePr>
        <p:xfrm>
          <a:off x="1375823" y="4581922"/>
          <a:ext cx="9166192" cy="113339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603033">
                  <a:extLst>
                    <a:ext uri="{9D8B030D-6E8A-4147-A177-3AD203B41FA5}">
                      <a16:colId xmlns:a16="http://schemas.microsoft.com/office/drawing/2014/main" val="2129039716"/>
                    </a:ext>
                  </a:extLst>
                </a:gridCol>
                <a:gridCol w="1794408">
                  <a:extLst>
                    <a:ext uri="{9D8B030D-6E8A-4147-A177-3AD203B41FA5}">
                      <a16:colId xmlns:a16="http://schemas.microsoft.com/office/drawing/2014/main" val="340708300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12557264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384022334"/>
                    </a:ext>
                  </a:extLst>
                </a:gridCol>
                <a:gridCol w="1514341">
                  <a:extLst>
                    <a:ext uri="{9D8B030D-6E8A-4147-A177-3AD203B41FA5}">
                      <a16:colId xmlns:a16="http://schemas.microsoft.com/office/drawing/2014/main" val="2451499502"/>
                    </a:ext>
                  </a:extLst>
                </a:gridCol>
                <a:gridCol w="1654010">
                  <a:extLst>
                    <a:ext uri="{9D8B030D-6E8A-4147-A177-3AD203B41FA5}">
                      <a16:colId xmlns:a16="http://schemas.microsoft.com/office/drawing/2014/main" val="3690094967"/>
                    </a:ext>
                  </a:extLst>
                </a:gridCol>
              </a:tblGrid>
              <a:tr h="43808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Drewno opałowe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Pozyskanie (m3)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średnia (zł)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min. (zł)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max. (zł)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86230"/>
                  </a:ext>
                </a:extLst>
              </a:tr>
              <a:tr h="35104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gałęziówka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2 434,92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51820238"/>
                  </a:ext>
                </a:extLst>
              </a:tr>
              <a:tr h="34426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S4</a:t>
                      </a:r>
                      <a:endParaRPr lang="pl-PL" sz="14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wałki opałowe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7 412,87</a:t>
                      </a:r>
                      <a:endParaRPr lang="pl-PL" sz="14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184,93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2255571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7891AAE-6DD7-4298-8EC5-9A9A7FF90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03454"/>
              </p:ext>
            </p:extLst>
          </p:nvPr>
        </p:nvGraphicFramePr>
        <p:xfrm>
          <a:off x="1375823" y="3138442"/>
          <a:ext cx="9145020" cy="91362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376268">
                  <a:extLst>
                    <a:ext uri="{9D8B030D-6E8A-4147-A177-3AD203B41FA5}">
                      <a16:colId xmlns:a16="http://schemas.microsoft.com/office/drawing/2014/main" val="335035708"/>
                    </a:ext>
                  </a:extLst>
                </a:gridCol>
                <a:gridCol w="1751134">
                  <a:extLst>
                    <a:ext uri="{9D8B030D-6E8A-4147-A177-3AD203B41FA5}">
                      <a16:colId xmlns:a16="http://schemas.microsoft.com/office/drawing/2014/main" val="3443574785"/>
                    </a:ext>
                  </a:extLst>
                </a:gridCol>
                <a:gridCol w="1795091">
                  <a:extLst>
                    <a:ext uri="{9D8B030D-6E8A-4147-A177-3AD203B41FA5}">
                      <a16:colId xmlns:a16="http://schemas.microsoft.com/office/drawing/2014/main" val="3697762229"/>
                    </a:ext>
                  </a:extLst>
                </a:gridCol>
                <a:gridCol w="1567718">
                  <a:extLst>
                    <a:ext uri="{9D8B030D-6E8A-4147-A177-3AD203B41FA5}">
                      <a16:colId xmlns:a16="http://schemas.microsoft.com/office/drawing/2014/main" val="1262829913"/>
                    </a:ext>
                  </a:extLst>
                </a:gridCol>
                <a:gridCol w="1654809">
                  <a:extLst>
                    <a:ext uri="{9D8B030D-6E8A-4147-A177-3AD203B41FA5}">
                      <a16:colId xmlns:a16="http://schemas.microsoft.com/office/drawing/2014/main" val="1580527066"/>
                    </a:ext>
                  </a:extLst>
                </a:gridCol>
              </a:tblGrid>
              <a:tr h="34639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Sortymenty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Małowymiarowe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Średniowymiarowe</a:t>
                      </a: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Wielkowymiarowe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261948"/>
                  </a:ext>
                </a:extLst>
              </a:tr>
              <a:tr h="283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dla Nadleśnictwa</a:t>
                      </a: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2 434,92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63 497,85</a:t>
                      </a:r>
                      <a:endParaRPr lang="pl-PL" sz="14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26 590,58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92 523,35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extLst>
                  <a:ext uri="{0D108BD9-81ED-4DB2-BD59-A6C34878D82A}">
                    <a16:rowId xmlns:a16="http://schemas.microsoft.com/office/drawing/2014/main" val="3196805018"/>
                  </a:ext>
                </a:extLst>
              </a:tr>
              <a:tr h="283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w Gminie Kleszczów</a:t>
                      </a: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292,32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6 683,24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3 181,96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10 157,52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608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784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Partnerzy gospodarczy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6805EC9-7325-4270-91A1-C626260F1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15916"/>
              </p:ext>
            </p:extLst>
          </p:nvPr>
        </p:nvGraphicFramePr>
        <p:xfrm>
          <a:off x="1324992" y="1365665"/>
          <a:ext cx="10297144" cy="463292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283335">
                  <a:extLst>
                    <a:ext uri="{9D8B030D-6E8A-4147-A177-3AD203B41FA5}">
                      <a16:colId xmlns:a16="http://schemas.microsoft.com/office/drawing/2014/main" val="832342073"/>
                    </a:ext>
                  </a:extLst>
                </a:gridCol>
                <a:gridCol w="1757225">
                  <a:extLst>
                    <a:ext uri="{9D8B030D-6E8A-4147-A177-3AD203B41FA5}">
                      <a16:colId xmlns:a16="http://schemas.microsoft.com/office/drawing/2014/main" val="362524893"/>
                    </a:ext>
                  </a:extLst>
                </a:gridCol>
                <a:gridCol w="1316536">
                  <a:extLst>
                    <a:ext uri="{9D8B030D-6E8A-4147-A177-3AD203B41FA5}">
                      <a16:colId xmlns:a16="http://schemas.microsoft.com/office/drawing/2014/main" val="3561274099"/>
                    </a:ext>
                  </a:extLst>
                </a:gridCol>
                <a:gridCol w="3940048">
                  <a:extLst>
                    <a:ext uri="{9D8B030D-6E8A-4147-A177-3AD203B41FA5}">
                      <a16:colId xmlns:a16="http://schemas.microsoft.com/office/drawing/2014/main" val="636429767"/>
                    </a:ext>
                  </a:extLst>
                </a:gridCol>
              </a:tblGrid>
              <a:tr h="44210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Wykonawca - ZUL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Zrealizowana 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wartość umowy [zł]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Pakiety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Gminy w zasięgu działania ZUL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4506"/>
                  </a:ext>
                </a:extLst>
              </a:tr>
              <a:tr h="7149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USŁUGI LEŚNE DAMIAN BOROWIK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2238625,3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1. L.01,06,08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Miasto i Gmina, Drużbice, Kluki, Szczerców, Zelów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3428328889"/>
                  </a:ext>
                </a:extLst>
              </a:tr>
              <a:tr h="66531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USŁUGI LEŚNE DAMIAN BOROWIK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3079629,74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2.L.02,03,04,05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Gmina, Widawa, Kluki, Szczerców,</a:t>
                      </a:r>
                      <a:br>
                        <a:rPr lang="pl-PL" sz="1600" u="none" strike="noStrike" dirty="0">
                          <a:effectLst/>
                        </a:rPr>
                      </a:br>
                      <a:r>
                        <a:rPr lang="pl-PL" sz="1600" u="none" strike="noStrike" dirty="0">
                          <a:effectLst/>
                        </a:rPr>
                        <a:t>Zelów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1879018908"/>
                  </a:ext>
                </a:extLst>
              </a:tr>
              <a:tr h="7149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TREE COMPANY SP.Z O.O. Z SIEDZIBĄ W GORZKOWICZKACH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2338943,93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3.L.07,10,12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Gmina, Dobryszyce, </a:t>
                      </a:r>
                      <a:r>
                        <a:rPr lang="pl-PL" sz="1600" b="1" u="none" strike="noStrike" dirty="0">
                          <a:effectLst/>
                        </a:rPr>
                        <a:t>Kleszczów</a:t>
                      </a:r>
                      <a:r>
                        <a:rPr lang="pl-PL" sz="1600" u="none" strike="noStrike" dirty="0">
                          <a:effectLst/>
                        </a:rPr>
                        <a:t>, Kluki, Kamieńsk, Sulmierzyce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814541"/>
                  </a:ext>
                </a:extLst>
              </a:tr>
              <a:tr h="92360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WYKOR SP. Z O.O. 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1970690,21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4.L.09,13,14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Gmina, Gomunice, </a:t>
                      </a:r>
                      <a:r>
                        <a:rPr lang="pl-PL" sz="1600" b="1" u="none" strike="noStrike" dirty="0">
                          <a:effectLst/>
                        </a:rPr>
                        <a:t>Kleszczów</a:t>
                      </a:r>
                      <a:r>
                        <a:rPr lang="pl-PL" sz="1600" u="none" strike="noStrike" dirty="0">
                          <a:effectLst/>
                        </a:rPr>
                        <a:t>,</a:t>
                      </a:r>
                      <a:br>
                        <a:rPr lang="pl-PL" sz="1600" u="none" strike="noStrike" dirty="0">
                          <a:effectLst/>
                        </a:rPr>
                      </a:br>
                      <a:r>
                        <a:rPr lang="pl-PL" sz="1600" u="none" strike="noStrike" dirty="0">
                          <a:effectLst/>
                        </a:rPr>
                        <a:t>Kluki, Rząśnia, Kamieńsk, Szczerców, Sulmierzyce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74373"/>
                  </a:ext>
                </a:extLst>
              </a:tr>
              <a:tr h="50922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SOSNEX SABINA RUDZKA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549219,99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5.SZKL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Miasto i Gmina, Drużbice, Kluki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4070614333"/>
                  </a:ext>
                </a:extLst>
              </a:tr>
              <a:tr h="61135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USŁUGI LEŚNE DAMIAN BOROWIK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741492,53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6.HARWESTER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Kleszczów</a:t>
                      </a:r>
                      <a:r>
                        <a:rPr lang="pl-PL" sz="1600" u="none" strike="noStrike" dirty="0">
                          <a:effectLst/>
                        </a:rPr>
                        <a:t>, Kluki, Rząśnia, Szczerców, Zelów 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003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01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52984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Partnerzy gospodarczy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1B1DC4B-47E6-4D66-92B4-18059112B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61409"/>
              </p:ext>
            </p:extLst>
          </p:nvPr>
        </p:nvGraphicFramePr>
        <p:xfrm>
          <a:off x="1324992" y="1649270"/>
          <a:ext cx="10009112" cy="228457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156880">
                  <a:extLst>
                    <a:ext uri="{9D8B030D-6E8A-4147-A177-3AD203B41FA5}">
                      <a16:colId xmlns:a16="http://schemas.microsoft.com/office/drawing/2014/main" val="2185914363"/>
                    </a:ext>
                  </a:extLst>
                </a:gridCol>
                <a:gridCol w="1730079">
                  <a:extLst>
                    <a:ext uri="{9D8B030D-6E8A-4147-A177-3AD203B41FA5}">
                      <a16:colId xmlns:a16="http://schemas.microsoft.com/office/drawing/2014/main" val="1917245182"/>
                    </a:ext>
                  </a:extLst>
                </a:gridCol>
                <a:gridCol w="2256624">
                  <a:extLst>
                    <a:ext uri="{9D8B030D-6E8A-4147-A177-3AD203B41FA5}">
                      <a16:colId xmlns:a16="http://schemas.microsoft.com/office/drawing/2014/main" val="3732073045"/>
                    </a:ext>
                  </a:extLst>
                </a:gridCol>
                <a:gridCol w="1865529">
                  <a:extLst>
                    <a:ext uri="{9D8B030D-6E8A-4147-A177-3AD203B41FA5}">
                      <a16:colId xmlns:a16="http://schemas.microsoft.com/office/drawing/2014/main" val="2917397844"/>
                    </a:ext>
                  </a:extLst>
                </a:gridCol>
              </a:tblGrid>
              <a:tr h="73661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Kierunek - nazwa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Ilość [m3]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[zł]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 firm/klientów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824460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sprzedaż na umowy do klientów krajowych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83 292,43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21 119 663,10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6764280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rozchód na deputaty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44,86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7 457,29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530552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rozchód na własne potrzeby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154,20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5 764,12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4453343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sprzedaż detaliczna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8 771,73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1 502 976,13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1418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58354757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A7B3F181-9328-4C48-83A2-B1E347B9CAB0}"/>
              </a:ext>
            </a:extLst>
          </p:cNvPr>
          <p:cNvSpPr txBox="1"/>
          <p:nvPr/>
        </p:nvSpPr>
        <p:spPr>
          <a:xfrm>
            <a:off x="1252984" y="4149874"/>
            <a:ext cx="10081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W transporcie drewna znajduje zatrudnienie wiele film przewozowych.</a:t>
            </a:r>
          </a:p>
          <a:p>
            <a:pPr algn="just"/>
            <a:r>
              <a:rPr lang="pl-PL" sz="2000" dirty="0"/>
              <a:t>W trakcie prowadzenia naszej działalności korzystamy z usług różnych przedsiębiorstw, w tym         w szczególności współpracujemy z firmami geodezyjnymi, dostawcami materiałów biurowych      i marketingowych, sprzętu elektronicznego,  oraz przedstawicielami wielu innych branż.</a:t>
            </a:r>
          </a:p>
        </p:txBody>
      </p:sp>
    </p:spTree>
    <p:extLst>
      <p:ext uri="{BB962C8B-B14F-4D97-AF65-F5344CB8AC3E}">
        <p14:creationId xmlns:p14="http://schemas.microsoft.com/office/powerpoint/2010/main" val="236208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Hodowla lasu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AEF6F1E-0A2D-4985-B7EB-29E23104A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315351"/>
              </p:ext>
            </p:extLst>
          </p:nvPr>
        </p:nvGraphicFramePr>
        <p:xfrm>
          <a:off x="1324992" y="1629594"/>
          <a:ext cx="10009110" cy="139331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51557">
                  <a:extLst>
                    <a:ext uri="{9D8B030D-6E8A-4147-A177-3AD203B41FA5}">
                      <a16:colId xmlns:a16="http://schemas.microsoft.com/office/drawing/2014/main" val="3734907009"/>
                    </a:ext>
                  </a:extLst>
                </a:gridCol>
                <a:gridCol w="1344786">
                  <a:extLst>
                    <a:ext uri="{9D8B030D-6E8A-4147-A177-3AD203B41FA5}">
                      <a16:colId xmlns:a16="http://schemas.microsoft.com/office/drawing/2014/main" val="219528636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2574526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2153521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5668589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085326706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630199741"/>
                    </a:ext>
                  </a:extLst>
                </a:gridCol>
              </a:tblGrid>
              <a:tr h="418011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HODOWLA LASU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Odnowienia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Pielęgnowanie upraw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Czyszczenia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Trzebieże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Zalesienia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Suma: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139024"/>
                  </a:ext>
                </a:extLst>
              </a:tr>
              <a:tr h="23705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Nadleśnictwo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 96,67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 573,25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 266,71</a:t>
                      </a:r>
                      <a:endParaRPr lang="pl-PL" sz="18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 1 318,01</a:t>
                      </a:r>
                      <a:endParaRPr lang="pl-PL" sz="18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 1,16</a:t>
                      </a:r>
                      <a:endParaRPr lang="pl-PL" sz="18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 2 255,80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extLst>
                  <a:ext uri="{0D108BD9-81ED-4DB2-BD59-A6C34878D82A}">
                    <a16:rowId xmlns:a16="http://schemas.microsoft.com/office/drawing/2014/main" val="2042082664"/>
                  </a:ext>
                </a:extLst>
              </a:tr>
              <a:tr h="23705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solidFill>
                            <a:srgbClr val="333333"/>
                          </a:solidFill>
                          <a:effectLst/>
                        </a:rPr>
                        <a:t>w tym na terenie Gminy Kleszczów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2,09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48,98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9,62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105,09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165,78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14323497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7E0D3C99-8EA2-49A5-9108-C24BAE195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36" y="3042433"/>
            <a:ext cx="4536504" cy="339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38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1072" y="919121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Ochrona przyrody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283FCDA-EE0F-44FC-8D50-3A40037D8C77}"/>
              </a:ext>
            </a:extLst>
          </p:cNvPr>
          <p:cNvSpPr txBox="1"/>
          <p:nvPr/>
        </p:nvSpPr>
        <p:spPr>
          <a:xfrm>
            <a:off x="1352872" y="1448886"/>
            <a:ext cx="986509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restytucji cisa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a typeface="Times New Roman" panose="02020603050405020304" pitchFamily="18" charset="0"/>
              </a:rPr>
              <a:t>Regionalny program ochrony goździka sinego o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raz  piaskowca trawiastego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restytucji żółwia błotnego 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bociany online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zakładania </a:t>
            </a:r>
            <a:r>
              <a:rPr lang="pl-PL" sz="2600" dirty="0" err="1">
                <a:effectLst/>
                <a:ea typeface="Times New Roman" panose="02020603050405020304" pitchFamily="18" charset="0"/>
              </a:rPr>
              <a:t>metaplantacji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 bagna zwyczajnego (2021, 2022) 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zakładania </a:t>
            </a:r>
            <a:r>
              <a:rPr lang="pl-PL" sz="2600" dirty="0" err="1">
                <a:effectLst/>
                <a:ea typeface="Times New Roman" panose="02020603050405020304" pitchFamily="18" charset="0"/>
              </a:rPr>
              <a:t>metaplantacji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 liczydła górskiego (2017)</a:t>
            </a:r>
            <a:endParaRPr lang="pl-PL" sz="26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ECBCD5-8C99-4D7B-9A09-6516C43E7A84}"/>
              </a:ext>
            </a:extLst>
          </p:cNvPr>
          <p:cNvSpPr txBox="1"/>
          <p:nvPr/>
        </p:nvSpPr>
        <p:spPr>
          <a:xfrm>
            <a:off x="1386019" y="4949037"/>
            <a:ext cx="958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Na terenach chronionych nie wykonywaliśmy żadnych zadań gospodarczych.</a:t>
            </a:r>
          </a:p>
        </p:txBody>
      </p:sp>
    </p:spTree>
    <p:extLst>
      <p:ext uri="{BB962C8B-B14F-4D97-AF65-F5344CB8AC3E}">
        <p14:creationId xmlns:p14="http://schemas.microsoft.com/office/powerpoint/2010/main" val="2639238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2970"/>
            <a:ext cx="1033541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Gospodarowanie gruntami</a:t>
            </a:r>
          </a:p>
          <a:p>
            <a:endParaRPr lang="pl-PL" dirty="0"/>
          </a:p>
          <a:p>
            <a:pPr algn="just"/>
            <a:r>
              <a:rPr lang="pl-PL" sz="2600" dirty="0"/>
              <a:t>W 2024 r. Nadleśnictwo Bełchatów nabyło 44,9147 ha gruntów za kwotę 1.831.263,06 zł, a także przejęło 31,4781 ha gruntów po byłym PFZ (art. 4 i 74 Ustawy o Lasach)</a:t>
            </a:r>
          </a:p>
          <a:p>
            <a:pPr algn="just"/>
            <a:r>
              <a:rPr lang="pl-PL" sz="2600" dirty="0"/>
              <a:t>W dalszym ciągu zainteresowani jesteśmy nabywaniem gruntów leśnych oraz przeznaczonych do zalesienia. Szczegółowe informacje o nabywaniu gruntów można znaleźć na naszej </a:t>
            </a:r>
            <a:r>
              <a:rPr lang="pl-PL" sz="2600" dirty="0">
                <a:hlinkClick r:id="rId3"/>
              </a:rPr>
              <a:t>stronie internetowej</a:t>
            </a:r>
            <a:r>
              <a:rPr lang="pl-PL" sz="2600" dirty="0"/>
              <a:t>.</a:t>
            </a:r>
          </a:p>
          <a:p>
            <a:pPr algn="just"/>
            <a:endParaRPr lang="pl-PL" sz="2600" dirty="0"/>
          </a:p>
          <a:p>
            <a:pPr algn="just"/>
            <a:r>
              <a:rPr lang="pl-PL" sz="2600" dirty="0"/>
              <a:t>W trybie Ustawy z dnia 10 kwietnia 2003 r. o szczególnych zasadach przygotowania i realizacji inwestycji w zakresie dróg publicznych Nadleśnictwo przekazało grunty o łącznej pow. 0,9221 ha.</a:t>
            </a:r>
          </a:p>
        </p:txBody>
      </p:sp>
    </p:spTree>
    <p:extLst>
      <p:ext uri="{BB962C8B-B14F-4D97-AF65-F5344CB8AC3E}">
        <p14:creationId xmlns:p14="http://schemas.microsoft.com/office/powerpoint/2010/main" val="612551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75883" y="1008926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Działania na rzecz społeczności lokalnych</a:t>
            </a:r>
            <a:endParaRPr lang="pl-PL" sz="3152" dirty="0"/>
          </a:p>
          <a:p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249289" y="1618268"/>
            <a:ext cx="98368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400" dirty="0">
                <a:latin typeface="Aptos"/>
                <a:ea typeface="Calibri" panose="020F0502020204030204" pitchFamily="34" charset="0"/>
              </a:rPr>
              <a:t>spotkania z leśnikiem w szkołach i punktach edukacyjnych Nadleśnictwa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Piknik Rodzinny „Czas w las”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„Orientuj się z Nadleśnictwem Bełchatów!”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konkurs „Mój las”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organizacja pojedynczych wydarzeń edukacyjnych np. Grzybowe LOVE, Noc nietoperzy, Noc ciem, Ucieczka z miasta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sadzenia lasu ze szkołami, samorządami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udział w akcji „Drzewko za makulaturę”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2325764-DE05-498D-9886-FD7DFF968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16" y="3717826"/>
            <a:ext cx="4375191" cy="291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352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EA84-CCC0-DCE8-B88E-30C1DA470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CBEF7C4-D8C1-6E70-332F-1E50BFCA2AAF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</a:t>
            </a:r>
            <a:endParaRPr lang="pl-PL" sz="5254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7192761-5C25-6B8C-F852-72BDB69E1321}"/>
              </a:ext>
            </a:extLst>
          </p:cNvPr>
          <p:cNvSpPr txBox="1"/>
          <p:nvPr/>
        </p:nvSpPr>
        <p:spPr>
          <a:xfrm>
            <a:off x="1378108" y="4442030"/>
            <a:ext cx="9581606" cy="1305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 nadleśnictwie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4131181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81630" y="1053530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Działania na rzecz społeczności lokalnych</a:t>
            </a:r>
            <a:endParaRPr lang="pl-PL" sz="3152" dirty="0"/>
          </a:p>
          <a:p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07098" y="1524140"/>
            <a:ext cx="983689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współor</a:t>
            </a:r>
            <a:r>
              <a:rPr lang="pl-PL" sz="2000" dirty="0">
                <a:latin typeface="Aptos"/>
                <a:ea typeface="Calibri" panose="020F0502020204030204" pitchFamily="34" charset="0"/>
              </a:rPr>
              <a:t>ganizujemy i chętnie uczestniczymy w różnorodnych wydarzeniach promujących leśnictwo, ochronę środowiska, aktywny wypoczynek na świeżym powietrzu,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ptos"/>
                <a:ea typeface="Calibri" panose="020F0502020204030204" pitchFamily="34" charset="0"/>
              </a:rPr>
              <a:t>wspieramy działalność edukacyjną placówek szkolnych i przedszkolnych - udzielamy patronatu nad konkursami ekologicznymi, udzielamy wsparcia w postaci drobnych nagród, gadżetów;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współpracujemy z lokalnymi instytucjami i stowarzyszeniami, np. harcerzami, Rejonowym Kołem Pszczelarzy w Bełchatowie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ptos"/>
                <a:ea typeface="Calibri" panose="020F0502020204030204" pitchFamily="34" charset="0"/>
              </a:rPr>
              <a:t>udostępniamy teren i obejmujemy patronatem zawody organizowane przez </a:t>
            </a:r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lokalne kluby/stowarzyszenia sportowe i </a:t>
            </a:r>
            <a:r>
              <a:rPr lang="pl-PL" sz="2000" dirty="0">
                <a:latin typeface="Aptos"/>
                <a:ea typeface="Calibri" panose="020F0502020204030204" pitchFamily="34" charset="0"/>
              </a:rPr>
              <a:t>samorządy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Aptos"/>
              <a:ea typeface="Calibri" panose="020F0502020204030204" pitchFamily="34" charset="0"/>
            </a:endParaRPr>
          </a:p>
          <a:p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W celu nawiązania współpracy zachęcamy do kontaktu.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79F15E8-6F37-4520-B3A6-5FC51B7B4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0" y="4165645"/>
            <a:ext cx="3920939" cy="261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780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1167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Finanse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D95270F-6ABA-4570-90C7-21D166E267D2}"/>
              </a:ext>
            </a:extLst>
          </p:cNvPr>
          <p:cNvSpPr txBox="1"/>
          <p:nvPr/>
        </p:nvSpPr>
        <p:spPr>
          <a:xfrm>
            <a:off x="1324992" y="1512923"/>
            <a:ext cx="9581606" cy="2666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przychody nadleśnictwa: 30.381.835,48 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koszty nadleśnictwa: 21.158.416,99 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wykorzystanie środków funduszu leśnego: 19.844,82 zł (program restytucji cisa)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dopłaty bezpośrednie ARiMR: 29.455,78 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VAT -</a:t>
            </a:r>
            <a:r>
              <a:rPr lang="pl-PL" sz="21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4 869 050,00 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102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podatki i opłaty lokalne:</a:t>
            </a:r>
            <a:endParaRPr lang="pl-PL" sz="2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63899E0-0C63-43C7-89CF-D85CFB4F3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07176"/>
              </p:ext>
            </p:extLst>
          </p:nvPr>
        </p:nvGraphicFramePr>
        <p:xfrm>
          <a:off x="2796203" y="4179615"/>
          <a:ext cx="7848872" cy="235542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173092">
                  <a:extLst>
                    <a:ext uri="{9D8B030D-6E8A-4147-A177-3AD203B41FA5}">
                      <a16:colId xmlns:a16="http://schemas.microsoft.com/office/drawing/2014/main" val="3621189221"/>
                    </a:ext>
                  </a:extLst>
                </a:gridCol>
                <a:gridCol w="1765297">
                  <a:extLst>
                    <a:ext uri="{9D8B030D-6E8A-4147-A177-3AD203B41FA5}">
                      <a16:colId xmlns:a16="http://schemas.microsoft.com/office/drawing/2014/main" val="2194484837"/>
                    </a:ext>
                  </a:extLst>
                </a:gridCol>
                <a:gridCol w="1910483">
                  <a:extLst>
                    <a:ext uri="{9D8B030D-6E8A-4147-A177-3AD203B41FA5}">
                      <a16:colId xmlns:a16="http://schemas.microsoft.com/office/drawing/2014/main" val="1532802716"/>
                    </a:ext>
                  </a:extLst>
                </a:gridCol>
              </a:tblGrid>
              <a:tr h="48868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Rodzaj podatku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b="1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Wartość [zł]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 tym do Gminy Kleszczów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39694"/>
                  </a:ext>
                </a:extLst>
              </a:tr>
              <a:tr h="48868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Podatek leśny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726665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27 975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2668483"/>
                  </a:ext>
                </a:extLst>
              </a:tr>
              <a:tr h="48868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Podatek od nieruchomości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13 045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2854521"/>
                  </a:ext>
                </a:extLst>
              </a:tr>
              <a:tr h="448414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Podatek rolny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831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108737"/>
                  </a:ext>
                </a:extLst>
              </a:tr>
              <a:tr h="161926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effectLst/>
                          <a:latin typeface="+mj-lt"/>
                        </a:rPr>
                        <a:t>Łącznie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740541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27984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4216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4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9593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Zagrożenia i przeciwdziałanie zagrożeniom</a:t>
            </a:r>
            <a:endParaRPr lang="pl-PL" sz="3152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643C862-5A8B-4FB0-ADCA-BBEFFC324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515351"/>
              </p:ext>
            </p:extLst>
          </p:nvPr>
        </p:nvGraphicFramePr>
        <p:xfrm>
          <a:off x="1469008" y="1383472"/>
          <a:ext cx="5472608" cy="168525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175887418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010256710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RODZAJ ZAGROŻENIA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POWIERZCHNIA [HA]*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133072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JEMIOŁA NA SOŚNIE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3 000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258455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ZWIERZYNA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131,42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5815658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HUBA KORZENI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4 500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4437731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ZAMIERANIE DĘBÓW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1,50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92055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KORNIK OSTROZĘBNY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1,02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022179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324BF34E-F333-4E7B-9545-A62EDBE5F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07" y="1340618"/>
            <a:ext cx="2585933" cy="490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A4EF519A-D71A-40E3-B271-A87A531F4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87" y="3418739"/>
            <a:ext cx="4821587" cy="277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BD89257-E296-4345-8DA2-331115F08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3" y="1353160"/>
            <a:ext cx="2452845" cy="3270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E8399F-3FCF-4885-AD88-EBBD08A497D3}"/>
              </a:ext>
            </a:extLst>
          </p:cNvPr>
          <p:cNvSpPr txBox="1"/>
          <p:nvPr/>
        </p:nvSpPr>
        <p:spPr>
          <a:xfrm>
            <a:off x="1324992" y="3100116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* wartości przybliżone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77AAD16-7666-413D-BDBA-E3430C715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10" y="4906532"/>
            <a:ext cx="2393603" cy="134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03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9593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Zagrożenia i przeciwdziałanie zagrożeniom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55A5EDE-1252-4179-94DA-01015A250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525534"/>
              </p:ext>
            </p:extLst>
          </p:nvPr>
        </p:nvGraphicFramePr>
        <p:xfrm>
          <a:off x="1296302" y="1557586"/>
          <a:ext cx="8021578" cy="129614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394297">
                  <a:extLst>
                    <a:ext uri="{9D8B030D-6E8A-4147-A177-3AD203B41FA5}">
                      <a16:colId xmlns:a16="http://schemas.microsoft.com/office/drawing/2014/main" val="4148942372"/>
                    </a:ext>
                  </a:extLst>
                </a:gridCol>
                <a:gridCol w="1890977">
                  <a:extLst>
                    <a:ext uri="{9D8B030D-6E8A-4147-A177-3AD203B41FA5}">
                      <a16:colId xmlns:a16="http://schemas.microsoft.com/office/drawing/2014/main" val="364527535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402876709"/>
                    </a:ext>
                  </a:extLst>
                </a:gridCol>
              </a:tblGrid>
              <a:tr h="529393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Rębnie sanitarne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Pozyskanie przygodne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912444"/>
                  </a:ext>
                </a:extLst>
              </a:tr>
              <a:tr h="46074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Dla Nadleśnictwa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70,93 M3/ 0,51 HA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1818,76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extLst>
                  <a:ext uri="{0D108BD9-81ED-4DB2-BD59-A6C34878D82A}">
                    <a16:rowId xmlns:a16="http://schemas.microsoft.com/office/drawing/2014/main" val="1766108958"/>
                  </a:ext>
                </a:extLst>
              </a:tr>
              <a:tr h="30600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solidFill>
                            <a:srgbClr val="333333"/>
                          </a:solidFill>
                          <a:effectLst/>
                        </a:rPr>
                        <a:t>w tym w Gminie Kleszczów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163,57</a:t>
                      </a:r>
                    </a:p>
                  </a:txBody>
                  <a:tcPr marL="7518" marR="7518" marT="7518" marB="0" anchor="b"/>
                </a:tc>
                <a:extLst>
                  <a:ext uri="{0D108BD9-81ED-4DB2-BD59-A6C34878D82A}">
                    <a16:rowId xmlns:a16="http://schemas.microsoft.com/office/drawing/2014/main" val="95665775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40C6B0-E40E-40B7-9218-EF6450C25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549700"/>
              </p:ext>
            </p:extLst>
          </p:nvPr>
        </p:nvGraphicFramePr>
        <p:xfrm>
          <a:off x="1281667" y="3645818"/>
          <a:ext cx="10399691" cy="196921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81779">
                  <a:extLst>
                    <a:ext uri="{9D8B030D-6E8A-4147-A177-3AD203B41FA5}">
                      <a16:colId xmlns:a16="http://schemas.microsoft.com/office/drawing/2014/main" val="870458313"/>
                    </a:ext>
                  </a:extLst>
                </a:gridCol>
                <a:gridCol w="1257071">
                  <a:extLst>
                    <a:ext uri="{9D8B030D-6E8A-4147-A177-3AD203B41FA5}">
                      <a16:colId xmlns:a16="http://schemas.microsoft.com/office/drawing/2014/main" val="37315477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384883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8042067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63238813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055524550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1710019946"/>
                    </a:ext>
                  </a:extLst>
                </a:gridCol>
              </a:tblGrid>
              <a:tr h="575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Ochrona przed zwierzyną</a:t>
                      </a:r>
                    </a:p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[ha]</a:t>
                      </a: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Ograniczenie liczebności szkodliwych owadów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Pozostałe zabiegi z zakresu ochrony lasu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Pozostałe zabiegi z zakresu ochrony lasu –śmieci m3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Powierzchnia upraw objętych kontrolą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Ilość pułapek wystawionych do szacowania zagrożenia od owadów</a:t>
                      </a:r>
                    </a:p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lang="pl-PL" sz="1600" b="1" i="0" u="none" strike="noStrike" dirty="0" err="1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szt</a:t>
                      </a:r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]</a:t>
                      </a: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80344"/>
                  </a:ext>
                </a:extLst>
              </a:tr>
              <a:tr h="20194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Suma: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 137,93</a:t>
                      </a:r>
                      <a:endParaRPr lang="pl-PL" sz="16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 4,98</a:t>
                      </a:r>
                      <a:endParaRPr lang="pl-PL" sz="16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45,98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143,00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38,11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130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extLst>
                  <a:ext uri="{0D108BD9-81ED-4DB2-BD59-A6C34878D82A}">
                    <a16:rowId xmlns:a16="http://schemas.microsoft.com/office/drawing/2014/main" val="3632473991"/>
                  </a:ext>
                </a:extLst>
              </a:tr>
              <a:tr h="176942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Kleszczów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2,28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***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166" marR="6166" marT="6166" marB="0" anchor="b"/>
                </a:tc>
                <a:extLst>
                  <a:ext uri="{0D108BD9-81ED-4DB2-BD59-A6C34878D82A}">
                    <a16:rowId xmlns:a16="http://schemas.microsoft.com/office/drawing/2014/main" val="68822173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DA55164-4071-4F2D-8A08-9E81D2D144AB}"/>
              </a:ext>
            </a:extLst>
          </p:cNvPr>
          <p:cNvSpPr txBox="1"/>
          <p:nvPr/>
        </p:nvSpPr>
        <p:spPr>
          <a:xfrm>
            <a:off x="1270485" y="5732824"/>
            <a:ext cx="532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u="none" strike="noStrike" dirty="0">
                <a:effectLst/>
                <a:latin typeface="+mn-lt"/>
              </a:rPr>
              <a:t>*** nie mamy możliwości rozbicia tej wartości dla poszczególnych gmin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568567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4CFAA-CA85-19FF-3D4B-983D82DA9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03EF171-ECCB-1BF4-E79A-544F1C2D9574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III</a:t>
            </a:r>
            <a:endParaRPr lang="pl-PL" sz="5254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AC78BBA-227D-7BD2-D3C5-038733DBD4F1}"/>
              </a:ext>
            </a:extLst>
          </p:cNvPr>
          <p:cNvSpPr txBox="1"/>
          <p:nvPr/>
        </p:nvSpPr>
        <p:spPr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będzie się działo w Nadleśnictwie Bełchatów?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Plany na 2025 rok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2637630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108968" y="827177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 – plan na 2025 rok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A745716-B384-4E7D-9E5F-19D9334FD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159402"/>
              </p:ext>
            </p:extLst>
          </p:nvPr>
        </p:nvGraphicFramePr>
        <p:xfrm>
          <a:off x="1214709" y="1480413"/>
          <a:ext cx="10369152" cy="105038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635369">
                  <a:extLst>
                    <a:ext uri="{9D8B030D-6E8A-4147-A177-3AD203B41FA5}">
                      <a16:colId xmlns:a16="http://schemas.microsoft.com/office/drawing/2014/main" val="1171372484"/>
                    </a:ext>
                  </a:extLst>
                </a:gridCol>
                <a:gridCol w="1667215">
                  <a:extLst>
                    <a:ext uri="{9D8B030D-6E8A-4147-A177-3AD203B41FA5}">
                      <a16:colId xmlns:a16="http://schemas.microsoft.com/office/drawing/2014/main" val="3557206223"/>
                    </a:ext>
                  </a:extLst>
                </a:gridCol>
                <a:gridCol w="1993301">
                  <a:extLst>
                    <a:ext uri="{9D8B030D-6E8A-4147-A177-3AD203B41FA5}">
                      <a16:colId xmlns:a16="http://schemas.microsoft.com/office/drawing/2014/main" val="1138933049"/>
                    </a:ext>
                  </a:extLst>
                </a:gridCol>
                <a:gridCol w="1913027">
                  <a:extLst>
                    <a:ext uri="{9D8B030D-6E8A-4147-A177-3AD203B41FA5}">
                      <a16:colId xmlns:a16="http://schemas.microsoft.com/office/drawing/2014/main" val="249028344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908286464"/>
                    </a:ext>
                  </a:extLst>
                </a:gridCol>
              </a:tblGrid>
              <a:tr h="43972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Użytkowanie:</a:t>
                      </a: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Rębne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Przedrębne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Przygodne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Razem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31246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Nadleśnictwo – ogółem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>
                          <a:effectLst/>
                        </a:rPr>
                        <a:t>33798</a:t>
                      </a:r>
                      <a:endParaRPr lang="pl-PL" sz="18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50587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5415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89800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1131057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Kleszczów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2440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3180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361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5981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2679845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148D6E5-C98B-421B-AA9B-733F69EAD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89153"/>
              </p:ext>
            </p:extLst>
          </p:nvPr>
        </p:nvGraphicFramePr>
        <p:xfrm>
          <a:off x="1180976" y="2681103"/>
          <a:ext cx="10369152" cy="880523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55144424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51658715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93361806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1335102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390792783"/>
                    </a:ext>
                  </a:extLst>
                </a:gridCol>
              </a:tblGrid>
              <a:tr h="316643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Sortymenty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Małowymiarowe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Średniowymiarowe</a:t>
                      </a: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Wielkowymiarowe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Sortymenty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530457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Nadleśnictwo - ogółem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  <a:latin typeface="+mj-lt"/>
                        </a:rPr>
                        <a:t>1800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  <a:latin typeface="+mj-lt"/>
                        </a:rPr>
                        <a:t>58606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  <a:latin typeface="+mj-lt"/>
                        </a:rPr>
                        <a:t>29394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  <a:latin typeface="+mj-lt"/>
                        </a:rPr>
                        <a:t>89800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7969148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marL="0" marR="0" lvl="0" indent="0" algn="l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Kleszczów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4180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1531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5981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23333611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E551740-E8A3-4523-A9CA-148B33F89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785067"/>
              </p:ext>
            </p:extLst>
          </p:nvPr>
        </p:nvGraphicFramePr>
        <p:xfrm>
          <a:off x="1214709" y="3835884"/>
          <a:ext cx="6696745" cy="142109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746241">
                  <a:extLst>
                    <a:ext uri="{9D8B030D-6E8A-4147-A177-3AD203B41FA5}">
                      <a16:colId xmlns:a16="http://schemas.microsoft.com/office/drawing/2014/main" val="2532959577"/>
                    </a:ext>
                  </a:extLst>
                </a:gridCol>
                <a:gridCol w="1305924">
                  <a:extLst>
                    <a:ext uri="{9D8B030D-6E8A-4147-A177-3AD203B41FA5}">
                      <a16:colId xmlns:a16="http://schemas.microsoft.com/office/drawing/2014/main" val="3197044125"/>
                    </a:ext>
                  </a:extLst>
                </a:gridCol>
                <a:gridCol w="1127136">
                  <a:extLst>
                    <a:ext uri="{9D8B030D-6E8A-4147-A177-3AD203B41FA5}">
                      <a16:colId xmlns:a16="http://schemas.microsoft.com/office/drawing/2014/main" val="2066205452"/>
                    </a:ext>
                  </a:extLst>
                </a:gridCol>
                <a:gridCol w="1185436">
                  <a:extLst>
                    <a:ext uri="{9D8B030D-6E8A-4147-A177-3AD203B41FA5}">
                      <a16:colId xmlns:a16="http://schemas.microsoft.com/office/drawing/2014/main" val="4191691550"/>
                    </a:ext>
                  </a:extLst>
                </a:gridCol>
                <a:gridCol w="1029971">
                  <a:extLst>
                    <a:ext uri="{9D8B030D-6E8A-4147-A177-3AD203B41FA5}">
                      <a16:colId xmlns:a16="http://schemas.microsoft.com/office/drawing/2014/main" val="3663172929"/>
                    </a:ext>
                  </a:extLst>
                </a:gridCol>
                <a:gridCol w="1302037">
                  <a:extLst>
                    <a:ext uri="{9D8B030D-6E8A-4147-A177-3AD203B41FA5}">
                      <a16:colId xmlns:a16="http://schemas.microsoft.com/office/drawing/2014/main" val="3750789274"/>
                    </a:ext>
                  </a:extLst>
                </a:gridCol>
              </a:tblGrid>
              <a:tr h="73227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DREWNO OPAŁOWE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pozyskanie 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(plan - m3)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Cena średnia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(zł)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Cena min.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(zł)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Cena Max.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(zł)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9199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M2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gałęziówka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</a:rPr>
                        <a:t> 1 440,00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49,82845162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30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</a:rPr>
                        <a:t>50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01708747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S4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wałki opałowe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</a:rPr>
                        <a:t> 7 320,00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</a:rPr>
                        <a:t>169,2898044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108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200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74401725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B947EFA7-2CA4-4E28-83E7-24F4EEB3A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43" y="3835884"/>
            <a:ext cx="3495633" cy="233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432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180976" y="76549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 – plan na 2025 rok</a:t>
            </a:r>
            <a:endParaRPr lang="pl-PL" sz="3152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A9CAAE-D6EE-499D-9E03-B9648D6DC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" r="3305" b="1395"/>
          <a:stretch/>
        </p:blipFill>
        <p:spPr>
          <a:xfrm>
            <a:off x="6149527" y="1188339"/>
            <a:ext cx="5366867" cy="505484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EBB1322-7318-4FDA-B64C-FA75BC71952E}"/>
              </a:ext>
            </a:extLst>
          </p:cNvPr>
          <p:cNvSpPr txBox="1"/>
          <p:nvPr/>
        </p:nvSpPr>
        <p:spPr>
          <a:xfrm>
            <a:off x="6653584" y="6208941"/>
            <a:ext cx="60028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Planowane w Nadleśnictwie na 2025 r. rębnie I </a:t>
            </a:r>
            <a:r>
              <a:rPr lang="pl-PL" sz="1600" dirty="0" err="1"/>
              <a:t>i</a:t>
            </a:r>
            <a:r>
              <a:rPr lang="pl-PL" sz="1600" dirty="0"/>
              <a:t> II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14E7282-267B-4770-9F77-A9E4D8208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16" t="22916" r="28418" b="20781"/>
          <a:stretch/>
        </p:blipFill>
        <p:spPr>
          <a:xfrm>
            <a:off x="1214338" y="1633492"/>
            <a:ext cx="4896544" cy="3592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60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02433" y="1018335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Inne zadania gospodarcze - plany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3EC8D9D-4C93-4E9F-A189-A8F35A00E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108628"/>
              </p:ext>
            </p:extLst>
          </p:nvPr>
        </p:nvGraphicFramePr>
        <p:xfrm>
          <a:off x="1180978" y="1773610"/>
          <a:ext cx="10205481" cy="133162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04284">
                  <a:extLst>
                    <a:ext uri="{9D8B030D-6E8A-4147-A177-3AD203B41FA5}">
                      <a16:colId xmlns:a16="http://schemas.microsoft.com/office/drawing/2014/main" val="1124627997"/>
                    </a:ext>
                  </a:extLst>
                </a:gridCol>
                <a:gridCol w="1407887">
                  <a:extLst>
                    <a:ext uri="{9D8B030D-6E8A-4147-A177-3AD203B41FA5}">
                      <a16:colId xmlns:a16="http://schemas.microsoft.com/office/drawing/2014/main" val="4199643538"/>
                    </a:ext>
                  </a:extLst>
                </a:gridCol>
                <a:gridCol w="1704284">
                  <a:extLst>
                    <a:ext uri="{9D8B030D-6E8A-4147-A177-3AD203B41FA5}">
                      <a16:colId xmlns:a16="http://schemas.microsoft.com/office/drawing/2014/main" val="990073867"/>
                    </a:ext>
                  </a:extLst>
                </a:gridCol>
                <a:gridCol w="1259688">
                  <a:extLst>
                    <a:ext uri="{9D8B030D-6E8A-4147-A177-3AD203B41FA5}">
                      <a16:colId xmlns:a16="http://schemas.microsoft.com/office/drawing/2014/main" val="1072078640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3050091593"/>
                    </a:ext>
                  </a:extLst>
                </a:gridCol>
                <a:gridCol w="1387664">
                  <a:extLst>
                    <a:ext uri="{9D8B030D-6E8A-4147-A177-3AD203B41FA5}">
                      <a16:colId xmlns:a16="http://schemas.microsoft.com/office/drawing/2014/main" val="2219835033"/>
                    </a:ext>
                  </a:extLst>
                </a:gridCol>
                <a:gridCol w="1111489">
                  <a:extLst>
                    <a:ext uri="{9D8B030D-6E8A-4147-A177-3AD203B41FA5}">
                      <a16:colId xmlns:a16="http://schemas.microsoft.com/office/drawing/2014/main" val="1810613732"/>
                    </a:ext>
                  </a:extLst>
                </a:gridCol>
              </a:tblGrid>
              <a:tr h="20836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HODOWLA LASU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Odnowienia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Pielęgnowanie upraw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Czyszczenia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Trzebieże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Zalesienia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Suma: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67175"/>
                  </a:ext>
                </a:extLst>
              </a:tr>
              <a:tr h="229088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  <a:latin typeface="+mj-lt"/>
                        </a:rPr>
                        <a:t>Nadleśnictwo: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j-lt"/>
                        </a:rPr>
                        <a:t> 108,53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j-lt"/>
                        </a:rPr>
                        <a:t> 550,00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  <a:latin typeface="+mj-lt"/>
                        </a:rPr>
                        <a:t> 223,17</a:t>
                      </a:r>
                      <a:endParaRPr lang="pl-PL" sz="1600" b="1" i="0" u="none" strike="noStrike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j-lt"/>
                        </a:rPr>
                        <a:t> 1 304,54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j-lt"/>
                        </a:rPr>
                        <a:t> 3,58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j-lt"/>
                        </a:rPr>
                        <a:t> 2 189,82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6995" marR="6995" marT="6995" marB="0"/>
                </a:tc>
                <a:extLst>
                  <a:ext uri="{0D108BD9-81ED-4DB2-BD59-A6C34878D82A}">
                    <a16:rowId xmlns:a16="http://schemas.microsoft.com/office/drawing/2014/main" val="3801006950"/>
                  </a:ext>
                </a:extLst>
              </a:tr>
              <a:tr h="22908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w tym w Gminie Kleszczów...</a:t>
                      </a: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 17,11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 39,02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 90,06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 146,19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7228169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4B10FA9-EB08-449E-B470-DB7A7E343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18643"/>
              </p:ext>
            </p:extLst>
          </p:nvPr>
        </p:nvGraphicFramePr>
        <p:xfrm>
          <a:off x="1193967" y="3645818"/>
          <a:ext cx="10153129" cy="256181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89531">
                  <a:extLst>
                    <a:ext uri="{9D8B030D-6E8A-4147-A177-3AD203B41FA5}">
                      <a16:colId xmlns:a16="http://schemas.microsoft.com/office/drawing/2014/main" val="2830247401"/>
                    </a:ext>
                  </a:extLst>
                </a:gridCol>
                <a:gridCol w="987954">
                  <a:extLst>
                    <a:ext uri="{9D8B030D-6E8A-4147-A177-3AD203B41FA5}">
                      <a16:colId xmlns:a16="http://schemas.microsoft.com/office/drawing/2014/main" val="3959688003"/>
                    </a:ext>
                  </a:extLst>
                </a:gridCol>
                <a:gridCol w="1122914">
                  <a:extLst>
                    <a:ext uri="{9D8B030D-6E8A-4147-A177-3AD203B41FA5}">
                      <a16:colId xmlns:a16="http://schemas.microsoft.com/office/drawing/2014/main" val="289433575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0047505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8581289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940925149"/>
                    </a:ext>
                  </a:extLst>
                </a:gridCol>
                <a:gridCol w="1356404">
                  <a:extLst>
                    <a:ext uri="{9D8B030D-6E8A-4147-A177-3AD203B41FA5}">
                      <a16:colId xmlns:a16="http://schemas.microsoft.com/office/drawing/2014/main" val="3436419093"/>
                    </a:ext>
                  </a:extLst>
                </a:gridCol>
                <a:gridCol w="1595926">
                  <a:extLst>
                    <a:ext uri="{9D8B030D-6E8A-4147-A177-3AD203B41FA5}">
                      <a16:colId xmlns:a16="http://schemas.microsoft.com/office/drawing/2014/main" val="2037921010"/>
                    </a:ext>
                  </a:extLst>
                </a:gridCol>
              </a:tblGrid>
              <a:tr h="139915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OCHRONA LASU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Ochrona przed zwierzyną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Ograniczenie licz. szkodliwych owadów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Ograniczenie pow. występowania grzybów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Pozostałe zabiegi z zakresu ochrony lasu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Pozostałe zabiegi z zakresu ochrony lasu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Powierzchnia upraw objętych kontrolą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Planowana ilość pułapek do wystawienia w celu oszacowania zagrożenia od owadów</a:t>
                      </a:r>
                    </a:p>
                    <a:p>
                      <a:pPr algn="l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lang="pl-PL" sz="1600" b="1" i="0" u="none" strike="noStrike" dirty="0" err="1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szt</a:t>
                      </a:r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]</a:t>
                      </a:r>
                    </a:p>
                  </a:txBody>
                  <a:tcPr marL="6166" marR="6166" marT="6166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962717"/>
                  </a:ext>
                </a:extLst>
              </a:tr>
              <a:tr h="35347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Nadleśnictwo</a:t>
                      </a:r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: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156,75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14,40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10,00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 89,20</a:t>
                      </a:r>
                      <a:endParaRPr lang="pl-PL" sz="1600" b="1" i="0" u="none" strike="noStrike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234,00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63,83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 136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254679992"/>
                  </a:ext>
                </a:extLst>
              </a:tr>
              <a:tr h="35347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Kleszczów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7,84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3,69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***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6,16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7,84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9001054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BCD8FA56-82F7-4B7F-A038-218D5B152033}"/>
              </a:ext>
            </a:extLst>
          </p:cNvPr>
          <p:cNvSpPr txBox="1"/>
          <p:nvPr/>
        </p:nvSpPr>
        <p:spPr>
          <a:xfrm>
            <a:off x="2765152" y="6242047"/>
            <a:ext cx="6002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u="none" strike="noStrike" dirty="0">
                <a:effectLst/>
                <a:latin typeface="+mn-lt"/>
              </a:rPr>
              <a:t>*** nie mamy możliwości rozbicia tej wartości dla poszczególnych gmin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54166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42352" y="1053530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Wydarzenia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398164" y="1773610"/>
            <a:ext cx="946998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Wydarzenia w 2025 roku (potwierdzone):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Konkurs „Mój las” – składanie prac do </a:t>
            </a:r>
            <a:r>
              <a:rPr lang="pl-PL" sz="1800" dirty="0">
                <a:latin typeface="Calibri (Tekst podstawowy)"/>
              </a:rPr>
              <a:t>09.05.2025 r.</a:t>
            </a:r>
            <a:endParaRPr lang="pl-PL" sz="1800" dirty="0">
              <a:latin typeface="Calibri (Tekst podstawowy)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XXIV mistrzostwa Polski Leśników w Biegu na Orientację - 23-24.05.2025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Piknik Rodzinny „Czas w las” – czerwiec 2025 r.</a:t>
            </a:r>
          </a:p>
          <a:p>
            <a:endParaRPr lang="pl-PL" sz="1800" dirty="0">
              <a:highlight>
                <a:srgbClr val="FFFF00"/>
              </a:highlight>
              <a:latin typeface="Calibri (Tekst podstawowy)"/>
              <a:ea typeface="Calibri" panose="020F0502020204030204" pitchFamily="34" charset="0"/>
            </a:endParaRPr>
          </a:p>
          <a:p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Planowane (nie potwierdzone):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Udział w akcji „Osiedlowe Lato w mieście”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Udział w akcji „Drzewko za makulaturę”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Udział w </a:t>
            </a:r>
            <a:r>
              <a:rPr lang="pl-PL" sz="1800" dirty="0">
                <a:latin typeface="Aptos"/>
                <a:ea typeface="Calibri" panose="020F0502020204030204" pitchFamily="34" charset="0"/>
              </a:rPr>
              <a:t>Jarmarku Bożonarodzeniowym </a:t>
            </a:r>
            <a:endParaRPr lang="pl-PL" sz="1800" dirty="0">
              <a:latin typeface="Calibri (Tekst podstawowy)"/>
              <a:ea typeface="Calibri" panose="020F0502020204030204" pitchFamily="34" charset="0"/>
            </a:endParaRPr>
          </a:p>
          <a:p>
            <a:endParaRPr lang="pl-PL" sz="1800" dirty="0">
              <a:latin typeface="Calibri (Tekst podstawowy)"/>
              <a:ea typeface="Calibri" panose="020F0502020204030204" pitchFamily="34" charset="0"/>
            </a:endParaRPr>
          </a:p>
          <a:p>
            <a:pPr algn="ctr"/>
            <a:r>
              <a:rPr lang="pl-PL" b="1" dirty="0">
                <a:latin typeface="Calibri (Tekst podstawowy)"/>
                <a:ea typeface="Calibri" panose="020F0502020204030204" pitchFamily="34" charset="0"/>
              </a:rPr>
              <a:t>Zapraszamy do czynnego udziału we wszystkich wydarzeniach, których partnerem jest Nadleśnictwo Bełchatów!</a:t>
            </a:r>
          </a:p>
        </p:txBody>
      </p:sp>
    </p:spTree>
    <p:extLst>
      <p:ext uri="{BB962C8B-B14F-4D97-AF65-F5344CB8AC3E}">
        <p14:creationId xmlns:p14="http://schemas.microsoft.com/office/powerpoint/2010/main" val="3326974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52984" y="101549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Ochrona przyrody – nowe rezerwaty wg planu RDOŚ w Łodzi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268649" y="1545536"/>
            <a:ext cx="10079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Projektowane rezerwaty – </a:t>
            </a:r>
            <a:r>
              <a:rPr lang="pl-P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rezerwatów na 100-lecie Lasów Państwowych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34D92C-F39F-437B-90AA-9F3775715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60" y="2781722"/>
            <a:ext cx="4718754" cy="27097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7A999D-BAF3-41D4-AEC7-C3746DC76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51" y="2781722"/>
            <a:ext cx="4718755" cy="270971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F9D774B-A526-43F6-9941-6E1FA34795B5}"/>
              </a:ext>
            </a:extLst>
          </p:cNvPr>
          <p:cNvSpPr txBox="1"/>
          <p:nvPr/>
        </p:nvSpPr>
        <p:spPr>
          <a:xfrm>
            <a:off x="1252984" y="2177793"/>
            <a:ext cx="4279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/>
              <a:t>Rezerwat „Święte Ługi” </a:t>
            </a:r>
          </a:p>
          <a:p>
            <a:r>
              <a:rPr lang="pl-PL" sz="1800" dirty="0"/>
              <a:t>w leśnictwach Restarzew i Wola Pszczółecka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31439F6-43B0-4573-A853-66D8B6CA8625}"/>
              </a:ext>
            </a:extLst>
          </p:cNvPr>
          <p:cNvSpPr txBox="1"/>
          <p:nvPr/>
        </p:nvSpPr>
        <p:spPr>
          <a:xfrm>
            <a:off x="6293544" y="2177793"/>
            <a:ext cx="6003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/>
              <a:t>Rezerwat „Źródliska” </a:t>
            </a:r>
          </a:p>
          <a:p>
            <a:r>
              <a:rPr lang="pl-PL" sz="1800" dirty="0"/>
              <a:t>w leśnictwach Borowiny i Parzno </a:t>
            </a:r>
          </a:p>
        </p:txBody>
      </p:sp>
    </p:spTree>
    <p:extLst>
      <p:ext uri="{BB962C8B-B14F-4D97-AF65-F5344CB8AC3E}">
        <p14:creationId xmlns:p14="http://schemas.microsoft.com/office/powerpoint/2010/main" val="289318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765749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Lokalizacja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C785004-8562-488E-B849-EB75CC32E81A}"/>
              </a:ext>
            </a:extLst>
          </p:cNvPr>
          <p:cNvSpPr txBox="1"/>
          <p:nvPr/>
        </p:nvSpPr>
        <p:spPr>
          <a:xfrm>
            <a:off x="6492855" y="1341562"/>
            <a:ext cx="5273297" cy="304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+mj-lt"/>
              </a:rPr>
              <a:t>Nadleśnictwo Bełchatów wchodzi w skład Regionalnej Dyrekcji Lasów Państwowych w Łodzi.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1800" dirty="0">
                <a:latin typeface="+mj-lt"/>
                <a:ea typeface="Times New Roman" panose="02020603050405020304" pitchFamily="18" charset="0"/>
              </a:rPr>
              <a:t>Położone jest w południowej części województwa łódzkiego, na terenie </a:t>
            </a:r>
            <a:r>
              <a:rPr lang="pl-PL" sz="1800" b="1" dirty="0">
                <a:latin typeface="+mj-lt"/>
                <a:ea typeface="Times New Roman" panose="02020603050405020304" pitchFamily="18" charset="0"/>
              </a:rPr>
              <a:t>5 powiatów, 14 gmin</a:t>
            </a:r>
            <a:r>
              <a:rPr lang="pl-PL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800" dirty="0">
                <a:latin typeface="+mj-lt"/>
              </a:rPr>
              <a:t>i swoim zasięgiem obejmuje obszar </a:t>
            </a:r>
            <a:r>
              <a:rPr lang="pl-PL" sz="1800" dirty="0">
                <a:latin typeface="+mj-lt"/>
              </a:rPr>
              <a:t>119528,58 ha.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pl-PL" sz="2000" dirty="0">
              <a:latin typeface="+mj-lt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20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FFAE2A6-543E-4304-8290-82FFB7780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33" y="1341562"/>
            <a:ext cx="5095855" cy="47506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35A5E9-B669-43F9-9243-A69C6282C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63" y="3490292"/>
            <a:ext cx="3312369" cy="31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0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69157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Lasy społeczne – konsultacje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270521" y="1319112"/>
            <a:ext cx="10433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a typeface="Times New Roman" panose="02020603050405020304" pitchFamily="18" charset="0"/>
              </a:rPr>
              <a:t>W związku z pracami nad PUL 2027-2036 konsultowana jest lokalizacja lasów o zwiększonej funkcji społecznej. Dotychczasowe propozycje to:</a:t>
            </a:r>
            <a:endParaRPr lang="pl-PL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E5FE4A7-9D82-497D-B7EE-07EDF859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95"/>
          <a:stretch/>
        </p:blipFill>
        <p:spPr>
          <a:xfrm>
            <a:off x="4565352" y="2506137"/>
            <a:ext cx="2585644" cy="28245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A14D30-A871-4288-820E-1D469DF1C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12" t="21787" r="28706" b="12760"/>
          <a:stretch/>
        </p:blipFill>
        <p:spPr>
          <a:xfrm>
            <a:off x="1369506" y="2565698"/>
            <a:ext cx="2837431" cy="276500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AE0BA18-2C4B-44C0-8037-83B9DD70E50B}"/>
              </a:ext>
            </a:extLst>
          </p:cNvPr>
          <p:cNvSpPr txBox="1"/>
          <p:nvPr/>
        </p:nvSpPr>
        <p:spPr>
          <a:xfrm>
            <a:off x="1334845" y="2198360"/>
            <a:ext cx="2585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Wierzchowina Góry Kamieńskiej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8AB3900-D57C-48F5-82D7-3A3F79213B10}"/>
              </a:ext>
            </a:extLst>
          </p:cNvPr>
          <p:cNvSpPr txBox="1"/>
          <p:nvPr/>
        </p:nvSpPr>
        <p:spPr>
          <a:xfrm>
            <a:off x="4493344" y="2164995"/>
            <a:ext cx="2508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Tereny przy Mieście Bełchatów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C940EFD-6F76-4B02-976B-32224C105E46}"/>
              </a:ext>
            </a:extLst>
          </p:cNvPr>
          <p:cNvSpPr txBox="1"/>
          <p:nvPr/>
        </p:nvSpPr>
        <p:spPr>
          <a:xfrm>
            <a:off x="1313062" y="5530216"/>
            <a:ext cx="828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W przypadku konieczności wyznaczenia dodatkowych obszarów prosimy o kontakt.</a:t>
            </a:r>
          </a:p>
          <a:p>
            <a:r>
              <a:rPr lang="pl-PL" sz="1800" dirty="0"/>
              <a:t>Wyznaczenie dodatkowych terenów może odbyć się w trakcie prac nad nowym PUL.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7C69F6-2A47-42AD-A8BB-13822E728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85" t="32863" r="33614" b="19743"/>
          <a:stretch/>
        </p:blipFill>
        <p:spPr>
          <a:xfrm>
            <a:off x="7686474" y="2490115"/>
            <a:ext cx="3308960" cy="282456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1336056-4AC7-446B-A9B1-D34FE800B422}"/>
              </a:ext>
            </a:extLst>
          </p:cNvPr>
          <p:cNvSpPr txBox="1"/>
          <p:nvPr/>
        </p:nvSpPr>
        <p:spPr>
          <a:xfrm>
            <a:off x="7615510" y="2168103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Tereny wokół zbiornika Wawrzkowizna</a:t>
            </a:r>
          </a:p>
        </p:txBody>
      </p:sp>
    </p:spTree>
    <p:extLst>
      <p:ext uri="{BB962C8B-B14F-4D97-AF65-F5344CB8AC3E}">
        <p14:creationId xmlns:p14="http://schemas.microsoft.com/office/powerpoint/2010/main" val="657852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Inwestycje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28667" y="1629594"/>
            <a:ext cx="9836893" cy="180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zbiorniki małej retencji na Podlesiu, 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budowa dojazdu do leśnictwa Borowiny, Restarzew 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budowa dróg w leśnictwach Łękawa I </a:t>
            </a:r>
            <a:r>
              <a:rPr lang="pl-P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Bełchatów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nabywanie gruntów leśnych i przeznaczonych do zalesienia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E798EA6-D07A-4C1A-80AE-C86F3EE47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52" y="3949774"/>
            <a:ext cx="2929118" cy="219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FC277A5-282F-4260-8056-2F58BE28E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00" y="3949773"/>
            <a:ext cx="2929118" cy="219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522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4826-5606-98BB-C14B-0B10F2C6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C8D0941-EF7F-F509-C30B-E1854024EA0E}"/>
              </a:ext>
            </a:extLst>
          </p:cNvPr>
          <p:cNvSpPr txBox="1"/>
          <p:nvPr/>
        </p:nvSpPr>
        <p:spPr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Kontakt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4DC3C1-89E1-7734-1E9C-FBCB42B56D51}"/>
              </a:ext>
            </a:extLst>
          </p:cNvPr>
          <p:cNvSpPr txBox="1"/>
          <p:nvPr/>
        </p:nvSpPr>
        <p:spPr>
          <a:xfrm>
            <a:off x="1421185" y="1901539"/>
            <a:ext cx="4371007" cy="1679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Bełchatów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Adres: ul. Lipowa 175, 97-400 Bełchatów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E-mail: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belchatow@lodz.lasy.gov.pl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ePUAP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pl-PL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/pgl_lp_0601/</a:t>
            </a:r>
            <a:r>
              <a:rPr lang="pl-PL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SkrytkaESP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hlinkClick r:id="rId4"/>
            <a:extLst>
              <a:ext uri="{FF2B5EF4-FFF2-40B4-BE49-F238E27FC236}">
                <a16:creationId xmlns:a16="http://schemas.microsoft.com/office/drawing/2014/main" id="{831B0C31-7CB8-4FCE-ABD3-6820AA241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80" y="1279316"/>
            <a:ext cx="964357" cy="3857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030E84-DFC5-4916-ABEE-5A88E252C5B0}"/>
              </a:ext>
            </a:extLst>
          </p:cNvPr>
          <p:cNvSpPr txBox="1"/>
          <p:nvPr/>
        </p:nvSpPr>
        <p:spPr>
          <a:xfrm>
            <a:off x="6365552" y="1244113"/>
            <a:ext cx="352839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Bądź z nami na bieżąco: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8841719-0BC5-4116-B843-2D2ACB48BD82}"/>
              </a:ext>
            </a:extLst>
          </p:cNvPr>
          <p:cNvSpPr txBox="1"/>
          <p:nvPr/>
        </p:nvSpPr>
        <p:spPr>
          <a:xfrm>
            <a:off x="6365552" y="1901539"/>
            <a:ext cx="6003984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www.belchatow.lodz.lasy.gov.pl</a:t>
            </a:r>
            <a:endParaRPr lang="pl-PL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6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Do kogo należą lasy w granicach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77905" y="1701602"/>
            <a:ext cx="9836893" cy="2565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Formy własności: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Państwowe (64,1%)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prywatne (33,7%)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gminne (0,8%)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Lasy w Zasobie Własności Rolnej SP (0,1%)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Inne Lasy Skarbu Państwa (1,3%)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926E3D5D-3D8B-46F9-881F-5CECE3237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541357"/>
              </p:ext>
            </p:extLst>
          </p:nvPr>
        </p:nvGraphicFramePr>
        <p:xfrm>
          <a:off x="5225504" y="2061642"/>
          <a:ext cx="6324623" cy="3842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6D6ED0B6-F208-4975-BD68-C61FC61E3E89}"/>
              </a:ext>
            </a:extLst>
          </p:cNvPr>
          <p:cNvSpPr txBox="1"/>
          <p:nvPr/>
        </p:nvSpPr>
        <p:spPr>
          <a:xfrm>
            <a:off x="5933504" y="5904163"/>
            <a:ext cx="2574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Dane: BDL, stan na 1 stycznia 2023 r. (WISL)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26E3D5D-3D8B-46F9-881F-5CECE3237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376423"/>
              </p:ext>
            </p:extLst>
          </p:nvPr>
        </p:nvGraphicFramePr>
        <p:xfrm>
          <a:off x="4925392" y="1624611"/>
          <a:ext cx="8280919" cy="427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07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254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w zarządzie nadleśnictwa</a:t>
            </a:r>
            <a:endParaRPr lang="pl-PL" sz="3152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6E1C0270-1439-4F20-8216-163CE5639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4708" y="1281605"/>
            <a:ext cx="10623451" cy="50362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sz="1400" dirty="0"/>
              <a:t>Powierzchnia gruntów w zarządzie Nadleśnictwa Bełchatów to 19.883,56 ha, w tym grunty leśne: 18.167,31 ha (stan na 03.04.2025r.)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/>
              <a:t>Nadleśnictwo składa się z dwóch obrębów leśnych: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altLang="pl-PL" sz="1400" b="1" dirty="0"/>
              <a:t>Kluki</a:t>
            </a:r>
            <a:r>
              <a:rPr lang="pl-PL" altLang="pl-PL" sz="1400" dirty="0"/>
              <a:t> o powierzchni o powierzchni </a:t>
            </a:r>
            <a:r>
              <a:rPr lang="pl-PL" altLang="pl-PL" sz="1400" b="1" dirty="0"/>
              <a:t>11.439,85 ha </a:t>
            </a:r>
            <a:r>
              <a:rPr lang="pl-PL" altLang="pl-PL" sz="1400" dirty="0"/>
              <a:t>(8 leśnictw i gospodarstwo szkółkarskie)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altLang="pl-PL" sz="1400" b="1" dirty="0"/>
              <a:t>Wola Grzymalina </a:t>
            </a:r>
            <a:r>
              <a:rPr lang="pl-PL" altLang="pl-PL" sz="1400" dirty="0"/>
              <a:t>o powierzchni     </a:t>
            </a:r>
            <a:r>
              <a:rPr lang="pl-PL" altLang="pl-PL" sz="1400" b="1" dirty="0"/>
              <a:t>8.443,71 ha</a:t>
            </a:r>
            <a:r>
              <a:rPr lang="pl-PL" altLang="pl-PL" sz="1400" dirty="0"/>
              <a:t> (5 leśnictw)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1400" dirty="0">
                <a:effectLst/>
                <a:ea typeface="Times New Roman" panose="02020603050405020304" pitchFamily="18" charset="0"/>
              </a:rPr>
              <a:t>Łącznie gospodarujemy na </a:t>
            </a:r>
            <a:r>
              <a:rPr lang="pl-PL" sz="1400" b="1" dirty="0">
                <a:effectLst/>
                <a:ea typeface="Times New Roman" panose="02020603050405020304" pitchFamily="18" charset="0"/>
              </a:rPr>
              <a:t>8429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 </a:t>
            </a:r>
            <a:r>
              <a:rPr lang="pl-PL" sz="1400" b="1" dirty="0">
                <a:effectLst/>
                <a:ea typeface="Times New Roman" panose="02020603050405020304" pitchFamily="18" charset="0"/>
              </a:rPr>
              <a:t>działkach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 ewidencyjnych, których liczba stale rośnie (stan na 03.04.2025 r.).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1400" dirty="0">
                <a:effectLst/>
                <a:ea typeface="Times New Roman" panose="02020603050405020304" pitchFamily="18" charset="0"/>
              </a:rPr>
              <a:t>Na dz</a:t>
            </a:r>
            <a:r>
              <a:rPr lang="pl-PL" sz="1400" dirty="0">
                <a:ea typeface="Times New Roman" panose="02020603050405020304" pitchFamily="18" charset="0"/>
              </a:rPr>
              <a:t>iałalność Nadleśnictwa istotny wpływ wywiera działalność PGE GiEK S.A. Oddz. KWB Bełchatów oraz Elektrownia Bełchatów.</a:t>
            </a:r>
            <a:endParaRPr lang="pl-PL" sz="14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endParaRPr lang="pl-PL" sz="18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88AA8A5E-CC9F-41A3-A7C8-45E07628E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24" y="3452912"/>
            <a:ext cx="6315780" cy="328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91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9AFF7CD-CDD9-4472-ABEC-449FE1CF7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51" y="3985660"/>
            <a:ext cx="3708123" cy="23321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B5A6087-0810-40D3-A655-4A91FBF51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97" y="1479970"/>
            <a:ext cx="3664546" cy="245387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254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drzewne w zarządzie nadleśnictwa</a:t>
            </a:r>
            <a:endParaRPr lang="pl-PL" sz="3152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6E1C0270-1439-4F20-8216-163CE5639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058" y="1281605"/>
            <a:ext cx="5381070" cy="50362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sz="1400" b="1" dirty="0"/>
              <a:t>Przeciętny wiek drzewostanów </a:t>
            </a:r>
            <a:r>
              <a:rPr lang="pl-PL" sz="1400" dirty="0"/>
              <a:t>(01.01.2017 r.): 58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Udział gatunków drzew: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FACD5D2-9FC6-40CF-BE29-03B1D5F30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718642"/>
              </p:ext>
            </p:extLst>
          </p:nvPr>
        </p:nvGraphicFramePr>
        <p:xfrm>
          <a:off x="6038734" y="3306428"/>
          <a:ext cx="5204105" cy="334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4" descr="Inserted picture RelID: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684" y="2034113"/>
            <a:ext cx="5030517" cy="1251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981C421-19B8-4C11-9D4D-06A35F5EAEC5}"/>
              </a:ext>
            </a:extLst>
          </p:cNvPr>
          <p:cNvSpPr txBox="1"/>
          <p:nvPr/>
        </p:nvSpPr>
        <p:spPr>
          <a:xfrm>
            <a:off x="1685032" y="393384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Udział poszczególnych typów siedliskowych lasów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54FEE3-411F-45CB-847F-FBB55C3A213C}"/>
              </a:ext>
            </a:extLst>
          </p:cNvPr>
          <p:cNvSpPr txBox="1"/>
          <p:nvPr/>
        </p:nvSpPr>
        <p:spPr>
          <a:xfrm>
            <a:off x="1685032" y="1428159"/>
            <a:ext cx="46535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Podział siedlisk leśnych ze względu na ich wilgotność</a:t>
            </a:r>
          </a:p>
        </p:txBody>
      </p:sp>
    </p:spTree>
    <p:extLst>
      <p:ext uri="{BB962C8B-B14F-4D97-AF65-F5344CB8AC3E}">
        <p14:creationId xmlns:p14="http://schemas.microsoft.com/office/powerpoint/2010/main" val="16059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254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w zarządzie nadleśnictwa  - Gmina Kleszczów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76951CE-68E6-480E-9465-A08DE434177A}"/>
              </a:ext>
            </a:extLst>
          </p:cNvPr>
          <p:cNvSpPr txBox="1"/>
          <p:nvPr/>
        </p:nvSpPr>
        <p:spPr>
          <a:xfrm>
            <a:off x="1214708" y="1359831"/>
            <a:ext cx="10335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Gmina Kleszczów leży na terenie 4 Leśnictw:  Piekary, Łuszczanowice, Łękawa I oraz Łękawa II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1A098C5-55A2-4E66-B397-23FCAE92F20C}"/>
              </a:ext>
            </a:extLst>
          </p:cNvPr>
          <p:cNvSpPr txBox="1"/>
          <p:nvPr/>
        </p:nvSpPr>
        <p:spPr>
          <a:xfrm>
            <a:off x="1214708" y="4480297"/>
            <a:ext cx="600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Skład gatunkowy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63F2B19-3036-41A0-B358-5E7D5D6D5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19843"/>
              </p:ext>
            </p:extLst>
          </p:nvPr>
        </p:nvGraphicFramePr>
        <p:xfrm>
          <a:off x="1230940" y="3114810"/>
          <a:ext cx="7645107" cy="1352053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985103">
                  <a:extLst>
                    <a:ext uri="{9D8B030D-6E8A-4147-A177-3AD203B41FA5}">
                      <a16:colId xmlns:a16="http://schemas.microsoft.com/office/drawing/2014/main" val="2228869511"/>
                    </a:ext>
                  </a:extLst>
                </a:gridCol>
                <a:gridCol w="1778455">
                  <a:extLst>
                    <a:ext uri="{9D8B030D-6E8A-4147-A177-3AD203B41FA5}">
                      <a16:colId xmlns:a16="http://schemas.microsoft.com/office/drawing/2014/main" val="3433784308"/>
                    </a:ext>
                  </a:extLst>
                </a:gridCol>
                <a:gridCol w="1508311">
                  <a:extLst>
                    <a:ext uri="{9D8B030D-6E8A-4147-A177-3AD203B41FA5}">
                      <a16:colId xmlns:a16="http://schemas.microsoft.com/office/drawing/2014/main" val="47991342"/>
                    </a:ext>
                  </a:extLst>
                </a:gridCol>
                <a:gridCol w="1373238">
                  <a:extLst>
                    <a:ext uri="{9D8B030D-6E8A-4147-A177-3AD203B41FA5}">
                      <a16:colId xmlns:a16="http://schemas.microsoft.com/office/drawing/2014/main" val="3632994989"/>
                    </a:ext>
                  </a:extLst>
                </a:gridCol>
              </a:tblGrid>
              <a:tr h="55754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 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Pow. ogółem (ha)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Lasy (ha)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Średni wiek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5048496"/>
                  </a:ext>
                </a:extLst>
              </a:tr>
              <a:tr h="7945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Gmina Kleszczów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u="none" strike="noStrike" dirty="0">
                          <a:effectLst/>
                        </a:rPr>
                        <a:t>1 685,70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u="none" strike="noStrike" dirty="0">
                          <a:effectLst/>
                        </a:rPr>
                        <a:t>1197,8437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u="none" strike="noStrike" dirty="0">
                          <a:effectLst/>
                        </a:rPr>
                        <a:t>59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31160234"/>
                  </a:ext>
                </a:extLst>
              </a:tr>
            </a:tbl>
          </a:graphicData>
        </a:graphic>
      </p:graphicFrame>
      <p:pic>
        <p:nvPicPr>
          <p:cNvPr id="10" name="Picture 11" descr="Inserted picture RelID:8">
            <a:extLst>
              <a:ext uri="{FF2B5EF4-FFF2-40B4-BE49-F238E27FC236}">
                <a16:creationId xmlns:a16="http://schemas.microsoft.com/office/drawing/2014/main" id="{00000000-0008-0000-0100-000009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08" y="4941962"/>
            <a:ext cx="9067575" cy="892113"/>
          </a:xfrm>
          <a:prstGeom prst="rect">
            <a:avLst/>
          </a:prstGeom>
        </p:spPr>
      </p:pic>
      <p:pic>
        <p:nvPicPr>
          <p:cNvPr id="11" name="Picture 27" descr="Inserted picture RelID:8">
            <a:extLst>
              <a:ext uri="{FF2B5EF4-FFF2-40B4-BE49-F238E27FC236}">
                <a16:creationId xmlns:a16="http://schemas.microsoft.com/office/drawing/2014/main" id="{00000000-0008-0000-0200-000009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708" y="2060907"/>
            <a:ext cx="10389440" cy="7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11312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C3246AF-F2F6-42C9-9170-A18643AF8CB3}"/>
              </a:ext>
            </a:extLst>
          </p:cNvPr>
          <p:cNvSpPr txBox="1"/>
          <p:nvPr/>
        </p:nvSpPr>
        <p:spPr>
          <a:xfrm>
            <a:off x="1365474" y="1365665"/>
            <a:ext cx="10472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dirty="0"/>
              <a:t>Biuro Nadleśnictwa wraz z zapleczem technicznym – ul. Lipowa 175, Bełchatów</a:t>
            </a:r>
          </a:p>
          <a:p>
            <a:pPr marL="342900" indent="-342900">
              <a:buFontTx/>
              <a:buChar char="-"/>
            </a:pPr>
            <a:r>
              <a:rPr lang="pl-PL" dirty="0"/>
              <a:t>13 kancelarii leśnictw</a:t>
            </a:r>
          </a:p>
          <a:p>
            <a:pPr marL="342900" indent="-342900">
              <a:buFontTx/>
              <a:buChar char="-"/>
            </a:pPr>
            <a:r>
              <a:rPr lang="pl-PL" dirty="0"/>
              <a:t>budynek szkółki z kancelarią i niezbędnym zapleczem szkółkarskim</a:t>
            </a:r>
          </a:p>
          <a:p>
            <a:pPr marL="342900" indent="-342900">
              <a:buFontTx/>
              <a:buChar char="-"/>
            </a:pPr>
            <a:r>
              <a:rPr lang="pl-PL" dirty="0"/>
              <a:t>13 budynków mieszkalnych</a:t>
            </a:r>
          </a:p>
          <a:p>
            <a:pPr marL="342900" indent="-342900">
              <a:buFontTx/>
              <a:buChar char="-"/>
            </a:pPr>
            <a:r>
              <a:rPr lang="pl-PL" dirty="0"/>
              <a:t>1 budynek wielorodzinny</a:t>
            </a:r>
          </a:p>
          <a:p>
            <a:pPr marL="342900" indent="-342900">
              <a:buFontTx/>
              <a:buChar char="-"/>
            </a:pPr>
            <a:r>
              <a:rPr lang="pl-PL" dirty="0"/>
              <a:t>3 budynki dzierżawione na cele inne niż mieszkaniowe</a:t>
            </a:r>
          </a:p>
          <a:p>
            <a:pPr marL="342900" indent="-342900">
              <a:buFontTx/>
              <a:buChar char="-"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BAB67D-EE0F-4051-AE16-D32732055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24" y="3814457"/>
            <a:ext cx="2851817" cy="213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7B2DE8C-5D66-462C-8778-DECCF552D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10" y="4293890"/>
            <a:ext cx="2816567" cy="210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62EEDCD-508A-4C6F-8850-5B342B9C1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34" y="3717826"/>
            <a:ext cx="2816567" cy="211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71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A890D47B4F9944BE81BFA24173F6BA" ma:contentTypeVersion="1" ma:contentTypeDescription="Utwórz nowy dokument." ma:contentTypeScope="" ma:versionID="261f7b351e3b2e14f627302025769fb4">
  <xsd:schema xmlns:xsd="http://www.w3.org/2001/XMLSchema" xmlns:xs="http://www.w3.org/2001/XMLSchema" xmlns:p="http://schemas.microsoft.com/office/2006/metadata/properties" xmlns:ns2="b8ad9e2a-f15e-4cea-99fc-a9767dfa5810" targetNamespace="http://schemas.microsoft.com/office/2006/metadata/properties" ma:root="true" ma:fieldsID="3d5eadea69c8e130c53f6f5c1535ad33" ns2:_="">
    <xsd:import namespace="b8ad9e2a-f15e-4cea-99fc-a9767dfa5810"/>
    <xsd:element name="properties">
      <xsd:complexType>
        <xsd:sequence>
          <xsd:element name="documentManagement">
            <xsd:complexType>
              <xsd:all>
                <xsd:element ref="ns2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9e2a-f15e-4cea-99fc-a9767dfa5810" elementFormDefault="qualified">
    <xsd:import namespace="http://schemas.microsoft.com/office/2006/documentManagement/types"/>
    <xsd:import namespace="http://schemas.microsoft.com/office/infopath/2007/PartnerControls"/>
    <xsd:element name="Tagi" ma:index="8" nillable="true" ma:displayName="Tagi" ma:internalName="Tagi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i xmlns="b8ad9e2a-f15e-4cea-99fc-a9767dfa5810" xsi:nil="true"/>
  </documentManagement>
</p:properties>
</file>

<file path=customXml/itemProps1.xml><?xml version="1.0" encoding="utf-8"?>
<ds:datastoreItem xmlns:ds="http://schemas.openxmlformats.org/officeDocument/2006/customXml" ds:itemID="{294B20A9-4512-45BD-A201-8A21571E4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ad9e2a-f15e-4cea-99fc-a9767dfa5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929AFA-9410-4BD1-A894-F02B6FABEC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1289C5-7E3E-439A-A2C1-FADB6D492FBB}">
  <ds:schemaRefs>
    <ds:schemaRef ds:uri="http://schemas.microsoft.com/office/2006/metadata/properties"/>
    <ds:schemaRef ds:uri="http://schemas.microsoft.com/office/infopath/2007/PartnerControls"/>
    <ds:schemaRef ds:uri="b8ad9e2a-f15e-4cea-99fc-a9767dfa58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15388</TotalTime>
  <Words>3126</Words>
  <Application>Microsoft Office PowerPoint</Application>
  <PresentationFormat>Niestandardowy</PresentationFormat>
  <Paragraphs>550</Paragraphs>
  <Slides>42</Slides>
  <Notes>42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Aptos</vt:lpstr>
      <vt:lpstr>arial</vt:lpstr>
      <vt:lpstr>arial</vt:lpstr>
      <vt:lpstr>Calibri</vt:lpstr>
      <vt:lpstr>Calibri (Tekst podstawowy)</vt:lpstr>
      <vt:lpstr>Symbol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x</dc:creator>
  <cp:lastModifiedBy>Jarosław Zając Nadleśnictwo Bełchatów</cp:lastModifiedBy>
  <cp:revision>164</cp:revision>
  <dcterms:created xsi:type="dcterms:W3CDTF">2018-04-04T08:10:24Z</dcterms:created>
  <dcterms:modified xsi:type="dcterms:W3CDTF">2025-04-25T07:10:17Z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